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tags/tag2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424" r:id="rId3"/>
    <p:sldId id="530" r:id="rId4"/>
    <p:sldId id="289" r:id="rId5"/>
    <p:sldId id="258" r:id="rId6"/>
    <p:sldId id="604" r:id="rId7"/>
    <p:sldId id="605" r:id="rId8"/>
    <p:sldId id="426" r:id="rId9"/>
    <p:sldId id="606" r:id="rId10"/>
    <p:sldId id="427" r:id="rId11"/>
    <p:sldId id="315" r:id="rId12"/>
    <p:sldId id="607" r:id="rId13"/>
    <p:sldId id="511" r:id="rId14"/>
    <p:sldId id="366" r:id="rId15"/>
    <p:sldId id="507" r:id="rId16"/>
    <p:sldId id="512" r:id="rId17"/>
    <p:sldId id="353" r:id="rId18"/>
    <p:sldId id="608" r:id="rId19"/>
    <p:sldId id="421" r:id="rId20"/>
    <p:sldId id="513" r:id="rId21"/>
    <p:sldId id="514" r:id="rId22"/>
    <p:sldId id="515" r:id="rId23"/>
    <p:sldId id="516" r:id="rId24"/>
    <p:sldId id="517" r:id="rId25"/>
    <p:sldId id="518" r:id="rId26"/>
    <p:sldId id="519" r:id="rId27"/>
    <p:sldId id="571" r:id="rId28"/>
    <p:sldId id="520" r:id="rId29"/>
    <p:sldId id="521" r:id="rId30"/>
    <p:sldId id="522" r:id="rId31"/>
    <p:sldId id="532" r:id="rId32"/>
    <p:sldId id="501" r:id="rId33"/>
    <p:sldId id="603" r:id="rId34"/>
    <p:sldId id="369"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A4"/>
    <a:srgbClr val="E34D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626" autoAdjust="0"/>
  </p:normalViewPr>
  <p:slideViewPr>
    <p:cSldViewPr snapToGrid="0">
      <p:cViewPr varScale="1">
        <p:scale>
          <a:sx n="71" d="100"/>
          <a:sy n="71" d="100"/>
        </p:scale>
        <p:origin x="1090" y="48"/>
      </p:cViewPr>
      <p:guideLst/>
    </p:cSldViewPr>
  </p:slideViewPr>
  <p:notesTextViewPr>
    <p:cViewPr>
      <p:scale>
        <a:sx n="1" d="1"/>
        <a:sy n="1" d="1"/>
      </p:scale>
      <p:origin x="0" y="0"/>
    </p:cViewPr>
  </p:notesTextViewPr>
  <p:sorterViewPr>
    <p:cViewPr varScale="1">
      <p:scale>
        <a:sx n="100" d="100"/>
        <a:sy n="100" d="100"/>
      </p:scale>
      <p:origin x="0" y="-831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67031-9CBB-40BA-9F9B-8136E5E656DC}"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052F44-E7D1-4FBB-B6BF-79DEA4E40A41}" type="slidenum">
              <a:rPr lang="en-US" smtClean="0"/>
              <a:t>‹#›</a:t>
            </a:fld>
            <a:endParaRPr lang="en-US"/>
          </a:p>
        </p:txBody>
      </p:sp>
    </p:spTree>
    <p:extLst>
      <p:ext uri="{BB962C8B-B14F-4D97-AF65-F5344CB8AC3E}">
        <p14:creationId xmlns:p14="http://schemas.microsoft.com/office/powerpoint/2010/main" val="3661016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for today’s session is accessing the Learning Center, developing a course inside of the Learning Center, adding the teacher role, retrieving content from the commons folder, and adding students.</a:t>
            </a:r>
          </a:p>
        </p:txBody>
      </p:sp>
      <p:sp>
        <p:nvSpPr>
          <p:cNvPr id="4" name="Slide Number Placeholder 3"/>
          <p:cNvSpPr>
            <a:spLocks noGrp="1"/>
          </p:cNvSpPr>
          <p:nvPr>
            <p:ph type="sldNum" sz="quarter" idx="10"/>
          </p:nvPr>
        </p:nvSpPr>
        <p:spPr/>
        <p:txBody>
          <a:bodyPr/>
          <a:lstStyle/>
          <a:p>
            <a:fld id="{1895D593-D8AF-4F1C-8104-BD7347D04B54}" type="slidenum">
              <a:rPr lang="en-US" smtClean="0"/>
              <a:t>2</a:t>
            </a:fld>
            <a:endParaRPr lang="en-US" dirty="0"/>
          </a:p>
        </p:txBody>
      </p:sp>
    </p:spTree>
    <p:extLst>
      <p:ext uri="{BB962C8B-B14F-4D97-AF65-F5344CB8AC3E}">
        <p14:creationId xmlns:p14="http://schemas.microsoft.com/office/powerpoint/2010/main" val="2248114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are inside of the course, click on people located on the navigation menu and click on the +people button located on the right side of your screen.</a:t>
            </a:r>
          </a:p>
        </p:txBody>
      </p:sp>
      <p:sp>
        <p:nvSpPr>
          <p:cNvPr id="4" name="Slide Number Placeholder 3"/>
          <p:cNvSpPr>
            <a:spLocks noGrp="1"/>
          </p:cNvSpPr>
          <p:nvPr>
            <p:ph type="sldNum" sz="quarter" idx="10"/>
          </p:nvPr>
        </p:nvSpPr>
        <p:spPr/>
        <p:txBody>
          <a:bodyPr/>
          <a:lstStyle/>
          <a:p>
            <a:fld id="{1895D593-D8AF-4F1C-8104-BD7347D04B54}" type="slidenum">
              <a:rPr lang="en-US" smtClean="0"/>
              <a:t>14</a:t>
            </a:fld>
            <a:endParaRPr lang="en-US" dirty="0"/>
          </a:p>
        </p:txBody>
      </p:sp>
    </p:spTree>
    <p:extLst>
      <p:ext uri="{BB962C8B-B14F-4D97-AF65-F5344CB8AC3E}">
        <p14:creationId xmlns:p14="http://schemas.microsoft.com/office/powerpoint/2010/main" val="257341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here you will </a:t>
            </a:r>
            <a:r>
              <a:rPr lang="en-US" baseline="0" dirty="0"/>
              <a:t>add your email address and select teacher as your role.  Select next.</a:t>
            </a:r>
            <a:endParaRPr lang="en-US" dirty="0"/>
          </a:p>
        </p:txBody>
      </p:sp>
      <p:sp>
        <p:nvSpPr>
          <p:cNvPr id="4" name="Slide Number Placeholder 3"/>
          <p:cNvSpPr>
            <a:spLocks noGrp="1"/>
          </p:cNvSpPr>
          <p:nvPr>
            <p:ph type="sldNum" sz="quarter" idx="10"/>
          </p:nvPr>
        </p:nvSpPr>
        <p:spPr/>
        <p:txBody>
          <a:bodyPr/>
          <a:lstStyle/>
          <a:p>
            <a:fld id="{1895D593-D8AF-4F1C-8104-BD7347D04B54}" type="slidenum">
              <a:rPr lang="en-US" smtClean="0"/>
              <a:t>15</a:t>
            </a:fld>
            <a:endParaRPr lang="en-US" dirty="0"/>
          </a:p>
        </p:txBody>
      </p:sp>
    </p:spTree>
    <p:extLst>
      <p:ext uri="{BB962C8B-B14F-4D97-AF65-F5344CB8AC3E}">
        <p14:creationId xmlns:p14="http://schemas.microsoft.com/office/powerpoint/2010/main" val="767731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registered in the MBA Learning Center, your name and email information will be listed.  Select Add Users.</a:t>
            </a:r>
          </a:p>
        </p:txBody>
      </p:sp>
      <p:sp>
        <p:nvSpPr>
          <p:cNvPr id="4" name="Slide Number Placeholder 3"/>
          <p:cNvSpPr>
            <a:spLocks noGrp="1"/>
          </p:cNvSpPr>
          <p:nvPr>
            <p:ph type="sldNum" sz="quarter" idx="5"/>
          </p:nvPr>
        </p:nvSpPr>
        <p:spPr/>
        <p:txBody>
          <a:bodyPr/>
          <a:lstStyle/>
          <a:p>
            <a:fld id="{003ADE14-17CE-F148-B2E2-CF33B64F591B}" type="slidenum">
              <a:rPr lang="en-US" smtClean="0"/>
              <a:pPr/>
              <a:t>16</a:t>
            </a:fld>
            <a:endParaRPr lang="en-US" dirty="0"/>
          </a:p>
        </p:txBody>
      </p:sp>
    </p:spTree>
    <p:extLst>
      <p:ext uri="{BB962C8B-B14F-4D97-AF65-F5344CB8AC3E}">
        <p14:creationId xmlns:p14="http://schemas.microsoft.com/office/powerpoint/2010/main" val="1979512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you have added yourself, an invitation will be sent to you to accept.  Staying within your course, choose home, and you should see the invitation to join the course.  Once you accept the invitation, you will be able to build your course.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1895D593-D8AF-4F1C-8104-BD7347D04B54}" type="slidenum">
              <a:rPr lang="en-US" smtClean="0"/>
              <a:t>17</a:t>
            </a:fld>
            <a:endParaRPr lang="en-US" dirty="0"/>
          </a:p>
        </p:txBody>
      </p:sp>
    </p:spTree>
    <p:extLst>
      <p:ext uri="{BB962C8B-B14F-4D97-AF65-F5344CB8AC3E}">
        <p14:creationId xmlns:p14="http://schemas.microsoft.com/office/powerpoint/2010/main" val="109777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are LAPs and why use them?</a:t>
            </a:r>
            <a:endParaRPr lang="en-US" dirty="0"/>
          </a:p>
          <a:p>
            <a:r>
              <a:rPr lang="en-US" dirty="0"/>
              <a:t>LAPs</a:t>
            </a:r>
            <a:r>
              <a:rPr lang="en-US" baseline="0" dirty="0"/>
              <a:t> are one of the major resources that MBA Research and Curriculum Center provide for teachers. LAPs is the acronym for Leadership, Attitude, Performance Modules.</a:t>
            </a:r>
          </a:p>
          <a:p>
            <a:r>
              <a:rPr lang="en-US" baseline="0" dirty="0"/>
              <a:t>LAPs are research-based and align with </a:t>
            </a:r>
            <a:r>
              <a:rPr lang="en-US" sz="1200" dirty="0"/>
              <a:t>national standards for marketing, management, finance and business administration</a:t>
            </a:r>
          </a:p>
          <a:p>
            <a:r>
              <a:rPr lang="en-US" sz="1200" dirty="0"/>
              <a:t>They provide relevant information to the topic.</a:t>
            </a:r>
          </a:p>
          <a:p>
            <a:r>
              <a:rPr lang="en-US" sz="1200" dirty="0"/>
              <a:t>LAP writers identify the target audience as high school students</a:t>
            </a:r>
          </a:p>
          <a:p>
            <a:r>
              <a:rPr lang="en-US" sz="1200" dirty="0"/>
              <a:t>Include numerous components that include a reading guide, knowledge questions, group and individual activities, PowerPoint presentation, Instruction Guide, assessments</a:t>
            </a:r>
          </a:p>
          <a:p>
            <a:r>
              <a:rPr lang="en-US" sz="1200" dirty="0"/>
              <a:t>Many</a:t>
            </a:r>
            <a:r>
              <a:rPr lang="en-US" sz="1200" baseline="0" dirty="0"/>
              <a:t> teacher do not realize that all of the </a:t>
            </a:r>
            <a:r>
              <a:rPr lang="en-US" sz="1200" dirty="0"/>
              <a:t> components of</a:t>
            </a:r>
            <a:r>
              <a:rPr lang="en-US" sz="1200" baseline="0" dirty="0"/>
              <a:t> a LAP Module</a:t>
            </a:r>
            <a:r>
              <a:rPr lang="en-US" sz="1200" dirty="0"/>
              <a:t> do not have to be used to be effective</a:t>
            </a:r>
          </a:p>
          <a:p>
            <a:endParaRPr lang="en-US" dirty="0"/>
          </a:p>
        </p:txBody>
      </p:sp>
      <p:sp>
        <p:nvSpPr>
          <p:cNvPr id="4" name="Slide Number Placeholder 3"/>
          <p:cNvSpPr>
            <a:spLocks noGrp="1"/>
          </p:cNvSpPr>
          <p:nvPr>
            <p:ph type="sldNum" sz="quarter" idx="10"/>
          </p:nvPr>
        </p:nvSpPr>
        <p:spPr/>
        <p:txBody>
          <a:bodyPr/>
          <a:lstStyle/>
          <a:p>
            <a:fld id="{B99BEE39-1C42-451D-8DAA-347F34D2E008}" type="slidenum">
              <a:rPr lang="en-US" smtClean="0"/>
              <a:t>19</a:t>
            </a:fld>
            <a:endParaRPr lang="en-US" dirty="0"/>
          </a:p>
        </p:txBody>
      </p:sp>
    </p:spTree>
    <p:extLst>
      <p:ext uri="{BB962C8B-B14F-4D97-AF65-F5344CB8AC3E}">
        <p14:creationId xmlns:p14="http://schemas.microsoft.com/office/powerpoint/2010/main" val="209831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Bef>
                <a:spcPts val="1200"/>
              </a:spcBef>
              <a:buFont typeface="Wingdings" panose="05000000000000000000" pitchFamily="2" charset="2"/>
              <a:buChar char="§"/>
            </a:pPr>
            <a:r>
              <a:rPr lang="en-US" sz="1200" dirty="0"/>
              <a:t>MBA Learning Center Canvas </a:t>
            </a:r>
            <a:r>
              <a:rPr lang="en-US" sz="1200" b="1" dirty="0"/>
              <a:t>DOES NOT </a:t>
            </a:r>
            <a:r>
              <a:rPr lang="en-US" sz="1200" dirty="0"/>
              <a:t>communicate with your school district’s Canvas.</a:t>
            </a:r>
          </a:p>
          <a:p>
            <a:pPr marL="285750" indent="-285750">
              <a:spcBef>
                <a:spcPts val="1200"/>
              </a:spcBef>
              <a:buFont typeface="Wingdings" panose="05000000000000000000" pitchFamily="2" charset="2"/>
              <a:buChar char="§"/>
            </a:pPr>
            <a:r>
              <a:rPr lang="en-US" sz="1200" dirty="0"/>
              <a:t>You </a:t>
            </a:r>
            <a:r>
              <a:rPr lang="en-US" sz="1200" b="1" dirty="0"/>
              <a:t>cannot</a:t>
            </a:r>
            <a:r>
              <a:rPr lang="en-US" sz="1200" dirty="0"/>
              <a:t> access MBA Learning Center’s Commons from your school district’s Canvas.</a:t>
            </a:r>
          </a:p>
          <a:p>
            <a:pPr marL="285750" indent="-285750">
              <a:spcBef>
                <a:spcPts val="1200"/>
              </a:spcBef>
              <a:buFont typeface="Wingdings" panose="05000000000000000000" pitchFamily="2" charset="2"/>
              <a:buChar char="§"/>
            </a:pPr>
            <a:r>
              <a:rPr lang="en-US" sz="1200" dirty="0"/>
              <a:t>Add LAPs to your course by selecting Commons in the MBA Learning Center.</a:t>
            </a:r>
          </a:p>
          <a:p>
            <a:pPr marL="285750" indent="-285750">
              <a:spcBef>
                <a:spcPts val="1200"/>
              </a:spcBef>
              <a:buFont typeface="Wingdings" panose="05000000000000000000" pitchFamily="2" charset="2"/>
              <a:buChar char="§"/>
            </a:pPr>
            <a:r>
              <a:rPr lang="en-US" sz="1200" dirty="0"/>
              <a:t>If you are able to retrieve LAPs from your school Canvas account, please note that they were not placed there by MBA Research and the LAP information may be out of date.</a:t>
            </a:r>
          </a:p>
          <a:p>
            <a:endParaRPr lang="en-US" dirty="0"/>
          </a:p>
        </p:txBody>
      </p:sp>
      <p:sp>
        <p:nvSpPr>
          <p:cNvPr id="4" name="Slide Number Placeholder 3"/>
          <p:cNvSpPr>
            <a:spLocks noGrp="1"/>
          </p:cNvSpPr>
          <p:nvPr>
            <p:ph type="sldNum" sz="quarter" idx="5"/>
          </p:nvPr>
        </p:nvSpPr>
        <p:spPr/>
        <p:txBody>
          <a:bodyPr/>
          <a:lstStyle/>
          <a:p>
            <a:fld id="{003ADE14-17CE-F148-B2E2-CF33B64F591B}" type="slidenum">
              <a:rPr lang="en-US" smtClean="0"/>
              <a:pPr/>
              <a:t>20</a:t>
            </a:fld>
            <a:endParaRPr lang="en-US" dirty="0"/>
          </a:p>
        </p:txBody>
      </p:sp>
    </p:spTree>
    <p:extLst>
      <p:ext uri="{BB962C8B-B14F-4D97-AF65-F5344CB8AC3E}">
        <p14:creationId xmlns:p14="http://schemas.microsoft.com/office/powerpoint/2010/main" val="382308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If this is the first time you have accessed the commons area of the MBA Learning Center, you will need to authorize the Commons database having access to your account it.  Click the Authorize button.</a:t>
            </a:r>
            <a:endParaRPr lang="en-US" dirty="0"/>
          </a:p>
          <a:p>
            <a:endParaRPr lang="en-US" dirty="0"/>
          </a:p>
        </p:txBody>
      </p:sp>
      <p:sp>
        <p:nvSpPr>
          <p:cNvPr id="4" name="Slide Number Placeholder 3"/>
          <p:cNvSpPr>
            <a:spLocks noGrp="1"/>
          </p:cNvSpPr>
          <p:nvPr>
            <p:ph type="sldNum" sz="quarter" idx="5"/>
          </p:nvPr>
        </p:nvSpPr>
        <p:spPr/>
        <p:txBody>
          <a:bodyPr/>
          <a:lstStyle/>
          <a:p>
            <a:fld id="{003ADE14-17CE-F148-B2E2-CF33B64F591B}" type="slidenum">
              <a:rPr lang="en-US" smtClean="0"/>
              <a:pPr/>
              <a:t>21</a:t>
            </a:fld>
            <a:endParaRPr lang="en-US" dirty="0"/>
          </a:p>
        </p:txBody>
      </p:sp>
    </p:spTree>
    <p:extLst>
      <p:ext uri="{BB962C8B-B14F-4D97-AF65-F5344CB8AC3E}">
        <p14:creationId xmlns:p14="http://schemas.microsoft.com/office/powerpoint/2010/main" val="18877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Course guides identify which performance indicators have LAPs available.  The information provided in determining whether a performance indicator has a LAP includes the word LAP followed by the instructional area and number.  The LAP name should also be a part of the course material that you are reviewing.  When searching for LAPs, include either the LAP number (use a hyphen between the instructional area abbreviation and the database number or by LAP name, keywords, or subject areas.</a:t>
            </a:r>
          </a:p>
          <a:p>
            <a:endParaRPr lang="en-US" dirty="0"/>
          </a:p>
        </p:txBody>
      </p:sp>
      <p:sp>
        <p:nvSpPr>
          <p:cNvPr id="4" name="Slide Number Placeholder 3"/>
          <p:cNvSpPr>
            <a:spLocks noGrp="1"/>
          </p:cNvSpPr>
          <p:nvPr>
            <p:ph type="sldNum" sz="quarter" idx="5"/>
          </p:nvPr>
        </p:nvSpPr>
        <p:spPr/>
        <p:txBody>
          <a:bodyPr/>
          <a:lstStyle/>
          <a:p>
            <a:fld id="{003ADE14-17CE-F148-B2E2-CF33B64F591B}" type="slidenum">
              <a:rPr lang="en-US" smtClean="0"/>
              <a:pPr/>
              <a:t>22</a:t>
            </a:fld>
            <a:endParaRPr lang="en-US" dirty="0"/>
          </a:p>
        </p:txBody>
      </p:sp>
    </p:spTree>
    <p:extLst>
      <p:ext uri="{BB962C8B-B14F-4D97-AF65-F5344CB8AC3E}">
        <p14:creationId xmlns:p14="http://schemas.microsoft.com/office/powerpoint/2010/main" val="3569074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Once the LAP is located, click the resource title (LAP name) to preview the contents and import the LAP.</a:t>
            </a:r>
          </a:p>
          <a:p>
            <a:endParaRPr lang="en-US" dirty="0"/>
          </a:p>
        </p:txBody>
      </p:sp>
      <p:sp>
        <p:nvSpPr>
          <p:cNvPr id="4" name="Slide Number Placeholder 3"/>
          <p:cNvSpPr>
            <a:spLocks noGrp="1"/>
          </p:cNvSpPr>
          <p:nvPr>
            <p:ph type="sldNum" sz="quarter" idx="5"/>
          </p:nvPr>
        </p:nvSpPr>
        <p:spPr/>
        <p:txBody>
          <a:bodyPr/>
          <a:lstStyle/>
          <a:p>
            <a:fld id="{003ADE14-17CE-F148-B2E2-CF33B64F591B}" type="slidenum">
              <a:rPr lang="en-US" smtClean="0"/>
              <a:pPr/>
              <a:t>23</a:t>
            </a:fld>
            <a:endParaRPr lang="en-US" dirty="0"/>
          </a:p>
        </p:txBody>
      </p:sp>
    </p:spTree>
    <p:extLst>
      <p:ext uri="{BB962C8B-B14F-4D97-AF65-F5344CB8AC3E}">
        <p14:creationId xmlns:p14="http://schemas.microsoft.com/office/powerpoint/2010/main" val="3210935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preview allows you to see the contents of the LAP before importing.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details tab provides a description of the LAP.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version notes tab gives a history of updates made to the LAP.  If the version notes tab is grayed out, there are no updates.</a:t>
            </a:r>
          </a:p>
          <a:p>
            <a:endParaRPr lang="en-US" dirty="0"/>
          </a:p>
        </p:txBody>
      </p:sp>
      <p:sp>
        <p:nvSpPr>
          <p:cNvPr id="4" name="Slide Number Placeholder 3"/>
          <p:cNvSpPr>
            <a:spLocks noGrp="1"/>
          </p:cNvSpPr>
          <p:nvPr>
            <p:ph type="sldNum" sz="quarter" idx="5"/>
          </p:nvPr>
        </p:nvSpPr>
        <p:spPr/>
        <p:txBody>
          <a:bodyPr/>
          <a:lstStyle/>
          <a:p>
            <a:fld id="{003ADE14-17CE-F148-B2E2-CF33B64F591B}" type="slidenum">
              <a:rPr lang="en-US" smtClean="0"/>
              <a:pPr/>
              <a:t>24</a:t>
            </a:fld>
            <a:endParaRPr lang="en-US" dirty="0"/>
          </a:p>
        </p:txBody>
      </p:sp>
    </p:spTree>
    <p:extLst>
      <p:ext uri="{BB962C8B-B14F-4D97-AF65-F5344CB8AC3E}">
        <p14:creationId xmlns:p14="http://schemas.microsoft.com/office/powerpoint/2010/main" val="335550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Font typeface="Wingdings" panose="05000000000000000000" pitchFamily="2" charset="2"/>
              <a:buNone/>
            </a:pPr>
            <a:r>
              <a:rPr lang="en-US" sz="1200" dirty="0">
                <a:latin typeface="Arial" panose="020B0604020202020204" pitchFamily="34" charset="0"/>
                <a:cs typeface="Arial" panose="020B0604020202020204" pitchFamily="34" charset="0"/>
              </a:rPr>
              <a:t>The MBA Learning Center is an interactive, digital database used for teaching business administration courses.  Canvas is the platform that is used for the Learning Center.  The learning center houses all of our Learning Activity Packages, also known as LAPs and provides access to our test item bank.  The test item bank 100% aligns with the national standards.</a:t>
            </a:r>
            <a:endParaRPr lang="en-US" dirty="0"/>
          </a:p>
        </p:txBody>
      </p:sp>
      <p:sp>
        <p:nvSpPr>
          <p:cNvPr id="4" name="Slide Number Placeholder 3"/>
          <p:cNvSpPr>
            <a:spLocks noGrp="1"/>
          </p:cNvSpPr>
          <p:nvPr>
            <p:ph type="sldNum" sz="quarter" idx="10"/>
          </p:nvPr>
        </p:nvSpPr>
        <p:spPr/>
        <p:txBody>
          <a:bodyPr/>
          <a:lstStyle/>
          <a:p>
            <a:fld id="{1895D593-D8AF-4F1C-8104-BD7347D04B54}" type="slidenum">
              <a:rPr lang="en-US" smtClean="0"/>
              <a:t>3</a:t>
            </a:fld>
            <a:endParaRPr lang="en-US" dirty="0"/>
          </a:p>
        </p:txBody>
      </p:sp>
    </p:spTree>
    <p:extLst>
      <p:ext uri="{BB962C8B-B14F-4D97-AF65-F5344CB8AC3E}">
        <p14:creationId xmlns:p14="http://schemas.microsoft.com/office/powerpoint/2010/main" val="63064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dirty="0"/>
              <a:t>When you are ready to import the content, click the import/download button.  </a:t>
            </a:r>
          </a:p>
          <a:p>
            <a:pPr marL="285750" indent="-285750">
              <a:buFont typeface="Wingdings" panose="05000000000000000000" pitchFamily="2" charset="2"/>
              <a:buChar char="§"/>
            </a:pPr>
            <a:r>
              <a:rPr lang="en-US" dirty="0"/>
              <a:t>Select the course that the LAP will be imported into</a:t>
            </a:r>
          </a:p>
          <a:p>
            <a:pPr marL="285750" indent="-285750">
              <a:buFont typeface="Wingdings" panose="05000000000000000000" pitchFamily="2" charset="2"/>
              <a:buChar char="§"/>
            </a:pPr>
            <a:r>
              <a:rPr lang="en-US" dirty="0"/>
              <a:t>Select Import into Course</a:t>
            </a:r>
          </a:p>
          <a:p>
            <a:pPr marL="285750" indent="-285750">
              <a:buFont typeface="Wingdings" panose="05000000000000000000" pitchFamily="2" charset="2"/>
              <a:buChar char="§"/>
            </a:pPr>
            <a:r>
              <a:rPr lang="en-US" dirty="0"/>
              <a:t>A message will appear that the import has started</a:t>
            </a:r>
          </a:p>
        </p:txBody>
      </p:sp>
      <p:sp>
        <p:nvSpPr>
          <p:cNvPr id="4" name="Slide Number Placeholder 3"/>
          <p:cNvSpPr>
            <a:spLocks noGrp="1"/>
          </p:cNvSpPr>
          <p:nvPr>
            <p:ph type="sldNum" sz="quarter" idx="5"/>
          </p:nvPr>
        </p:nvSpPr>
        <p:spPr/>
        <p:txBody>
          <a:bodyPr/>
          <a:lstStyle/>
          <a:p>
            <a:fld id="{003ADE14-17CE-F148-B2E2-CF33B64F591B}" type="slidenum">
              <a:rPr lang="en-US" smtClean="0"/>
              <a:pPr/>
              <a:t>25</a:t>
            </a:fld>
            <a:endParaRPr lang="en-US" dirty="0"/>
          </a:p>
        </p:txBody>
      </p:sp>
    </p:spTree>
    <p:extLst>
      <p:ext uri="{BB962C8B-B14F-4D97-AF65-F5344CB8AC3E}">
        <p14:creationId xmlns:p14="http://schemas.microsoft.com/office/powerpoint/2010/main" val="213465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Select courses from the left hand menu and locate your course</a:t>
            </a:r>
          </a:p>
          <a:p>
            <a:endParaRPr lang="en-US" dirty="0"/>
          </a:p>
        </p:txBody>
      </p:sp>
      <p:sp>
        <p:nvSpPr>
          <p:cNvPr id="4" name="Slide Number Placeholder 3"/>
          <p:cNvSpPr>
            <a:spLocks noGrp="1"/>
          </p:cNvSpPr>
          <p:nvPr>
            <p:ph type="sldNum" sz="quarter" idx="5"/>
          </p:nvPr>
        </p:nvSpPr>
        <p:spPr/>
        <p:txBody>
          <a:bodyPr/>
          <a:lstStyle/>
          <a:p>
            <a:fld id="{003ADE14-17CE-F148-B2E2-CF33B64F591B}" type="slidenum">
              <a:rPr lang="en-US" smtClean="0"/>
              <a:pPr/>
              <a:t>26</a:t>
            </a:fld>
            <a:endParaRPr lang="en-US" dirty="0"/>
          </a:p>
        </p:txBody>
      </p:sp>
    </p:spTree>
    <p:extLst>
      <p:ext uri="{BB962C8B-B14F-4D97-AF65-F5344CB8AC3E}">
        <p14:creationId xmlns:p14="http://schemas.microsoft.com/office/powerpoint/2010/main" val="3214943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LAPs appear in the Modules section of the course, broken down into several manageable sections.</a:t>
            </a:r>
          </a:p>
          <a:p>
            <a:endParaRPr lang="en-US" dirty="0"/>
          </a:p>
        </p:txBody>
      </p:sp>
      <p:sp>
        <p:nvSpPr>
          <p:cNvPr id="4" name="Slide Number Placeholder 3"/>
          <p:cNvSpPr>
            <a:spLocks noGrp="1"/>
          </p:cNvSpPr>
          <p:nvPr>
            <p:ph type="sldNum" sz="quarter" idx="10"/>
          </p:nvPr>
        </p:nvSpPr>
        <p:spPr/>
        <p:txBody>
          <a:bodyPr/>
          <a:lstStyle/>
          <a:p>
            <a:fld id="{1895D593-D8AF-4F1C-8104-BD7347D04B54}" type="slidenum">
              <a:rPr lang="en-US" smtClean="0"/>
              <a:t>27</a:t>
            </a:fld>
            <a:endParaRPr lang="en-US" dirty="0"/>
          </a:p>
        </p:txBody>
      </p:sp>
    </p:spTree>
    <p:extLst>
      <p:ext uri="{BB962C8B-B14F-4D97-AF65-F5344CB8AC3E}">
        <p14:creationId xmlns:p14="http://schemas.microsoft.com/office/powerpoint/2010/main" val="356616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200" dirty="0">
                <a:latin typeface="Trebuchet MS" panose="020B0603020202020204" pitchFamily="34" charset="0"/>
              </a:rPr>
              <a:t>Some important things to note:</a:t>
            </a:r>
          </a:p>
          <a:p>
            <a:pPr marL="342900" indent="-342900">
              <a:buFont typeface="Wingdings" panose="05000000000000000000" pitchFamily="2" charset="2"/>
              <a:buChar char="§"/>
            </a:pPr>
            <a:r>
              <a:rPr lang="en-US" sz="1200" dirty="0">
                <a:latin typeface="Trebuchet MS" panose="020B0603020202020204" pitchFamily="34" charset="0"/>
              </a:rPr>
              <a:t>All LAPs are modules</a:t>
            </a:r>
          </a:p>
          <a:p>
            <a:pPr marL="342900" indent="-342900">
              <a:buFont typeface="Wingdings" panose="05000000000000000000" pitchFamily="2" charset="2"/>
              <a:buChar char="§"/>
            </a:pPr>
            <a:r>
              <a:rPr lang="en-US" sz="1200" dirty="0">
                <a:latin typeface="Trebuchet MS" panose="020B0603020202020204" pitchFamily="34" charset="0"/>
              </a:rPr>
              <a:t>Sections and items in green are published (students can see and access the content)</a:t>
            </a:r>
          </a:p>
          <a:p>
            <a:pPr marL="342900" indent="-342900">
              <a:buFont typeface="Wingdings" panose="05000000000000000000" pitchFamily="2" charset="2"/>
              <a:buChar char="§"/>
            </a:pPr>
            <a:r>
              <a:rPr lang="en-US" sz="1200" dirty="0">
                <a:latin typeface="Trebuchet MS" panose="020B0603020202020204" pitchFamily="34" charset="0"/>
              </a:rPr>
              <a:t>Sections in gray are unpublished (not visible to students)</a:t>
            </a:r>
          </a:p>
          <a:p>
            <a:pPr marL="342900" indent="-342900">
              <a:buFont typeface="Wingdings" panose="05000000000000000000" pitchFamily="2" charset="2"/>
              <a:buChar char="§"/>
            </a:pPr>
            <a:r>
              <a:rPr lang="en-US" sz="1200" dirty="0">
                <a:latin typeface="Trebuchet MS" panose="020B0603020202020204" pitchFamily="34" charset="0"/>
              </a:rPr>
              <a:t>By default, the LAP and its contents come in the course as published (excludes the Instructor Section)</a:t>
            </a:r>
          </a:p>
        </p:txBody>
      </p:sp>
      <p:sp>
        <p:nvSpPr>
          <p:cNvPr id="4" name="Slide Number Placeholder 3"/>
          <p:cNvSpPr>
            <a:spLocks noGrp="1"/>
          </p:cNvSpPr>
          <p:nvPr>
            <p:ph type="sldNum" sz="quarter" idx="10"/>
          </p:nvPr>
        </p:nvSpPr>
        <p:spPr/>
        <p:txBody>
          <a:bodyPr/>
          <a:lstStyle/>
          <a:p>
            <a:fld id="{1895D593-D8AF-4F1C-8104-BD7347D04B54}" type="slidenum">
              <a:rPr lang="en-US" smtClean="0"/>
              <a:t>28</a:t>
            </a:fld>
            <a:endParaRPr lang="en-US" dirty="0"/>
          </a:p>
        </p:txBody>
      </p:sp>
    </p:spTree>
    <p:extLst>
      <p:ext uri="{BB962C8B-B14F-4D97-AF65-F5344CB8AC3E}">
        <p14:creationId xmlns:p14="http://schemas.microsoft.com/office/powerpoint/2010/main" val="1494262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latin typeface="Trebuchet MS" panose="020B0603020202020204" pitchFamily="34" charset="0"/>
              </a:rPr>
              <a:t>Just a note of Caution!!</a:t>
            </a:r>
          </a:p>
          <a:p>
            <a:r>
              <a:rPr lang="en-US" sz="1200" dirty="0">
                <a:latin typeface="Trebuchet MS" panose="020B0603020202020204" pitchFamily="34" charset="0"/>
              </a:rPr>
              <a:t>If you unpublish a module then republish it, all components of the module are published – including the instructor section.  You have to unpublish each item in the module individually to prevent students from seeing items that you do not want them to see!</a:t>
            </a:r>
          </a:p>
          <a:p>
            <a:endParaRPr lang="en-US" dirty="0"/>
          </a:p>
        </p:txBody>
      </p:sp>
      <p:sp>
        <p:nvSpPr>
          <p:cNvPr id="4" name="Slide Number Placeholder 3"/>
          <p:cNvSpPr>
            <a:spLocks noGrp="1"/>
          </p:cNvSpPr>
          <p:nvPr>
            <p:ph type="sldNum" sz="quarter" idx="10"/>
          </p:nvPr>
        </p:nvSpPr>
        <p:spPr/>
        <p:txBody>
          <a:bodyPr/>
          <a:lstStyle/>
          <a:p>
            <a:fld id="{1895D593-D8AF-4F1C-8104-BD7347D04B54}" type="slidenum">
              <a:rPr lang="en-US" smtClean="0"/>
              <a:t>29</a:t>
            </a:fld>
            <a:endParaRPr lang="en-US" dirty="0"/>
          </a:p>
        </p:txBody>
      </p:sp>
    </p:spTree>
    <p:extLst>
      <p:ext uri="{BB962C8B-B14F-4D97-AF65-F5344CB8AC3E}">
        <p14:creationId xmlns:p14="http://schemas.microsoft.com/office/powerpoint/2010/main" val="1073029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wonder what the student’s can see, you have the ability to view the page as a student!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latin typeface="Trebuchet MS" panose="020B0603020202020204" pitchFamily="34" charset="0"/>
              </a:rPr>
              <a:t>While inside of the course, select Student View from the menu on the right side of the screen.  This provides an extra level of assurance of what students can see and have access to.</a:t>
            </a:r>
          </a:p>
          <a:p>
            <a:endParaRPr lang="en-US" dirty="0"/>
          </a:p>
        </p:txBody>
      </p:sp>
      <p:sp>
        <p:nvSpPr>
          <p:cNvPr id="4" name="Slide Number Placeholder 3"/>
          <p:cNvSpPr>
            <a:spLocks noGrp="1"/>
          </p:cNvSpPr>
          <p:nvPr>
            <p:ph type="sldNum" sz="quarter" idx="10"/>
          </p:nvPr>
        </p:nvSpPr>
        <p:spPr/>
        <p:txBody>
          <a:bodyPr/>
          <a:lstStyle/>
          <a:p>
            <a:fld id="{1895D593-D8AF-4F1C-8104-BD7347D04B54}" type="slidenum">
              <a:rPr lang="en-US" smtClean="0"/>
              <a:t>30</a:t>
            </a:fld>
            <a:endParaRPr lang="en-US" dirty="0"/>
          </a:p>
        </p:txBody>
      </p:sp>
    </p:spTree>
    <p:extLst>
      <p:ext uri="{BB962C8B-B14F-4D97-AF65-F5344CB8AC3E}">
        <p14:creationId xmlns:p14="http://schemas.microsoft.com/office/powerpoint/2010/main" val="12334182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additional option for using curriculum material in the Learning Center is by importing the ready-made Learning Center Course Guide.  This option populates your course shell with the entire course.  Ideally, the LCCG is designed to bring students into the Learning Center with you.  Students access assignments through pages and action buttons while teacher content is available in modules  The same steps are used to import the LCCG into your shell as with importing LAPs.  The process to import takes a little longer because the entire course is added to your course shell.</a:t>
            </a:r>
          </a:p>
          <a:p>
            <a:endParaRPr lang="en-US" sz="1200" dirty="0">
              <a:latin typeface="Trebuchet MS" panose="020B0603020202020204" pitchFamily="34" charset="0"/>
            </a:endParaRPr>
          </a:p>
          <a:p>
            <a:endParaRPr lang="en-US" dirty="0"/>
          </a:p>
        </p:txBody>
      </p:sp>
      <p:sp>
        <p:nvSpPr>
          <p:cNvPr id="4" name="Slide Number Placeholder 3"/>
          <p:cNvSpPr>
            <a:spLocks noGrp="1"/>
          </p:cNvSpPr>
          <p:nvPr>
            <p:ph type="sldNum" sz="quarter" idx="10"/>
          </p:nvPr>
        </p:nvSpPr>
        <p:spPr/>
        <p:txBody>
          <a:bodyPr/>
          <a:lstStyle/>
          <a:p>
            <a:fld id="{1895D593-D8AF-4F1C-8104-BD7347D04B54}" type="slidenum">
              <a:rPr lang="en-US" smtClean="0"/>
              <a:t>31</a:t>
            </a:fld>
            <a:endParaRPr lang="en-US" dirty="0"/>
          </a:p>
        </p:txBody>
      </p:sp>
    </p:spTree>
    <p:extLst>
      <p:ext uri="{BB962C8B-B14F-4D97-AF65-F5344CB8AC3E}">
        <p14:creationId xmlns:p14="http://schemas.microsoft.com/office/powerpoint/2010/main" val="331671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need help with the learning center, you can visit our FAQ section on the Learning Center.  To access that, go to mbaresearch.org, and select Online Learning Center under Teachers and Local Administrators.  Scroll down to locate the Learning Center FAQ.  Select that option and you will see a list of resources broken down by topics to assist you with learning more about the Learning Center.</a:t>
            </a:r>
          </a:p>
        </p:txBody>
      </p:sp>
      <p:sp>
        <p:nvSpPr>
          <p:cNvPr id="4" name="Slide Number Placeholder 3"/>
          <p:cNvSpPr>
            <a:spLocks noGrp="1"/>
          </p:cNvSpPr>
          <p:nvPr>
            <p:ph type="sldNum" sz="quarter" idx="5"/>
          </p:nvPr>
        </p:nvSpPr>
        <p:spPr/>
        <p:txBody>
          <a:bodyPr/>
          <a:lstStyle/>
          <a:p>
            <a:fld id="{C0FC5B65-BCFA-7E45-AD40-FB8C717BD639}" type="slidenum">
              <a:rPr lang="en-US" smtClean="0"/>
              <a:t>32</a:t>
            </a:fld>
            <a:endParaRPr lang="en-US"/>
          </a:p>
        </p:txBody>
      </p:sp>
    </p:spTree>
    <p:extLst>
      <p:ext uri="{BB962C8B-B14F-4D97-AF65-F5344CB8AC3E}">
        <p14:creationId xmlns:p14="http://schemas.microsoft.com/office/powerpoint/2010/main" val="4017000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stay connected to us by following us on social media.  I would encourage you to take a look at our website as there are other resources that you may find beneficial.  If you have any questions on any of our resources, you can call the office or email service@MBAresearch.org and someone will be happy to assist you.</a:t>
            </a:r>
          </a:p>
        </p:txBody>
      </p:sp>
      <p:sp>
        <p:nvSpPr>
          <p:cNvPr id="4" name="Slide Number Placeholder 3"/>
          <p:cNvSpPr>
            <a:spLocks noGrp="1"/>
          </p:cNvSpPr>
          <p:nvPr>
            <p:ph type="sldNum" sz="quarter" idx="5"/>
          </p:nvPr>
        </p:nvSpPr>
        <p:spPr/>
        <p:txBody>
          <a:bodyPr/>
          <a:lstStyle/>
          <a:p>
            <a:fld id="{C8B86EAE-9950-4576-A3E8-2092C97684BA}" type="slidenum">
              <a:rPr lang="en-US" smtClean="0"/>
              <a:t>33</a:t>
            </a:fld>
            <a:endParaRPr lang="en-US" dirty="0"/>
          </a:p>
        </p:txBody>
      </p:sp>
    </p:spTree>
    <p:extLst>
      <p:ext uri="{BB962C8B-B14F-4D97-AF65-F5344CB8AC3E}">
        <p14:creationId xmlns:p14="http://schemas.microsoft.com/office/powerpoint/2010/main" val="33229264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  </a:t>
            </a:r>
          </a:p>
        </p:txBody>
      </p:sp>
      <p:sp>
        <p:nvSpPr>
          <p:cNvPr id="4" name="Slide Number Placeholder 3"/>
          <p:cNvSpPr>
            <a:spLocks noGrp="1"/>
          </p:cNvSpPr>
          <p:nvPr>
            <p:ph type="sldNum" sz="quarter" idx="10"/>
          </p:nvPr>
        </p:nvSpPr>
        <p:spPr/>
        <p:txBody>
          <a:bodyPr/>
          <a:lstStyle/>
          <a:p>
            <a:fld id="{1895D593-D8AF-4F1C-8104-BD7347D04B54}" type="slidenum">
              <a:rPr lang="en-US" smtClean="0"/>
              <a:pPr/>
              <a:t>34</a:t>
            </a:fld>
            <a:endParaRPr lang="en-US" dirty="0"/>
          </a:p>
        </p:txBody>
      </p:sp>
    </p:spTree>
    <p:extLst>
      <p:ext uri="{BB962C8B-B14F-4D97-AF65-F5344CB8AC3E}">
        <p14:creationId xmlns:p14="http://schemas.microsoft.com/office/powerpoint/2010/main" val="142631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MBA Learning Center subscription is an annual subscription that is set up per school for up to five teachers at that school.  This subscription gives you access to over 300 instructional resources including Learning Activity Packages (LAPs), our test item bank, engaging activities, projects, videos, articles, and more.  You can create a shell and build your course within the MBA Learning Center and also bring your students into the Learning Center with you to give them engaging and interactive experience within your classroom.  </a:t>
            </a:r>
          </a:p>
          <a:p>
            <a:endParaRPr lang="en-US" baseline="0" dirty="0"/>
          </a:p>
          <a:p>
            <a:r>
              <a:rPr lang="en-US" baseline="0" dirty="0"/>
              <a:t>We are currently working to restructure our course content in the Learning Center by Developing Learning Center Course Guides.  These course guides will be available this fall.</a:t>
            </a:r>
          </a:p>
          <a:p>
            <a:endParaRPr lang="en-US" baseline="0" dirty="0"/>
          </a:p>
          <a:p>
            <a:r>
              <a:rPr lang="en-US" baseline="0" dirty="0"/>
              <a:t>Thanks to the Nebraska Department of Education, you have free access to the MBA Learning Center.</a:t>
            </a:r>
            <a:endParaRPr lang="en-US" dirty="0"/>
          </a:p>
        </p:txBody>
      </p:sp>
      <p:sp>
        <p:nvSpPr>
          <p:cNvPr id="4" name="Slide Number Placeholder 3"/>
          <p:cNvSpPr>
            <a:spLocks noGrp="1"/>
          </p:cNvSpPr>
          <p:nvPr>
            <p:ph type="sldNum" sz="quarter" idx="10"/>
          </p:nvPr>
        </p:nvSpPr>
        <p:spPr/>
        <p:txBody>
          <a:bodyPr/>
          <a:lstStyle/>
          <a:p>
            <a:fld id="{1895D593-D8AF-4F1C-8104-BD7347D04B54}" type="slidenum">
              <a:rPr lang="en-US" smtClean="0"/>
              <a:t>4</a:t>
            </a:fld>
            <a:endParaRPr lang="en-US" dirty="0"/>
          </a:p>
        </p:txBody>
      </p:sp>
    </p:spTree>
    <p:extLst>
      <p:ext uri="{BB962C8B-B14F-4D97-AF65-F5344CB8AC3E}">
        <p14:creationId xmlns:p14="http://schemas.microsoft.com/office/powerpoint/2010/main" val="250725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not already signed up for The Learning Center, you will need to do that before you can access it.  Here is the information that MBA Research</a:t>
            </a:r>
            <a:r>
              <a:rPr lang="en-US" baseline="0" dirty="0"/>
              <a:t> needs from you in order to create an account for the Learning Center.  If you have not obtained an account at this point, send your name, email address (school email address required), school name, school address, city, state and zip to helpme@mbaresearch.org.  The normal turn around time is a couple of days.  </a:t>
            </a:r>
            <a:endParaRPr lang="en-US" dirty="0"/>
          </a:p>
        </p:txBody>
      </p:sp>
      <p:sp>
        <p:nvSpPr>
          <p:cNvPr id="4" name="Slide Number Placeholder 3"/>
          <p:cNvSpPr>
            <a:spLocks noGrp="1"/>
          </p:cNvSpPr>
          <p:nvPr>
            <p:ph type="sldNum" sz="quarter" idx="10"/>
          </p:nvPr>
        </p:nvSpPr>
        <p:spPr/>
        <p:txBody>
          <a:bodyPr/>
          <a:lstStyle/>
          <a:p>
            <a:fld id="{1895D593-D8AF-4F1C-8104-BD7347D04B54}" type="slidenum">
              <a:rPr lang="en-US" smtClean="0"/>
              <a:t>5</a:t>
            </a:fld>
            <a:endParaRPr lang="en-US" dirty="0"/>
          </a:p>
        </p:txBody>
      </p:sp>
    </p:spTree>
    <p:extLst>
      <p:ext uri="{BB962C8B-B14F-4D97-AF65-F5344CB8AC3E}">
        <p14:creationId xmlns:p14="http://schemas.microsoft.com/office/powerpoint/2010/main" val="75222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access The</a:t>
            </a:r>
            <a:r>
              <a:rPr lang="en-US" baseline="0" dirty="0"/>
              <a:t> Learning Center, go to mba.instructure.com.  You can also access the Learning Center through </a:t>
            </a:r>
            <a:r>
              <a:rPr lang="en-US" baseline="0" dirty="0" err="1"/>
              <a:t>mbaresearch.org’s</a:t>
            </a:r>
            <a:r>
              <a:rPr lang="en-US" baseline="0" dirty="0"/>
              <a:t> website and State’s Connection.</a:t>
            </a:r>
            <a:endParaRPr lang="en-US" dirty="0"/>
          </a:p>
          <a:p>
            <a:endParaRPr lang="en-US" dirty="0"/>
          </a:p>
        </p:txBody>
      </p:sp>
      <p:sp>
        <p:nvSpPr>
          <p:cNvPr id="4" name="Slide Number Placeholder 3"/>
          <p:cNvSpPr>
            <a:spLocks noGrp="1"/>
          </p:cNvSpPr>
          <p:nvPr>
            <p:ph type="sldNum" sz="quarter" idx="5"/>
          </p:nvPr>
        </p:nvSpPr>
        <p:spPr/>
        <p:txBody>
          <a:bodyPr/>
          <a:lstStyle/>
          <a:p>
            <a:fld id="{09052F44-E7D1-4FBB-B6BF-79DEA4E40A41}" type="slidenum">
              <a:rPr lang="en-US" smtClean="0"/>
              <a:t>6</a:t>
            </a:fld>
            <a:endParaRPr lang="en-US"/>
          </a:p>
        </p:txBody>
      </p:sp>
    </p:spTree>
    <p:extLst>
      <p:ext uri="{BB962C8B-B14F-4D97-AF65-F5344CB8AC3E}">
        <p14:creationId xmlns:p14="http://schemas.microsoft.com/office/powerpoint/2010/main" val="178890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 you have created your account for the MBA Learning Center, the first step that you will need to do is to create an empty course.  You have to have a place to put your content, whether you import content from the commons folder or whether you upload information for your course, you have to create a place to store it.  This place is an empty course.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gray navigation menu is the global navigation menu – it is always seen on your screen regardless of where you are in the learning center.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To create a course, you will choose admin from the global navigation menu, then select your school name account.  From there you will select </a:t>
            </a:r>
            <a:r>
              <a:rPr lang="en-US" b="1" i="1" dirty="0"/>
              <a:t>+ course </a:t>
            </a:r>
            <a:r>
              <a:rPr lang="en-US" b="0" i="0" dirty="0"/>
              <a:t>located on the right side of your screen.</a:t>
            </a:r>
            <a:endParaRPr lang="en-US" b="1" i="1" dirty="0"/>
          </a:p>
          <a:p>
            <a:endParaRPr lang="en-US" dirty="0"/>
          </a:p>
        </p:txBody>
      </p:sp>
      <p:sp>
        <p:nvSpPr>
          <p:cNvPr id="4" name="Slide Number Placeholder 3"/>
          <p:cNvSpPr>
            <a:spLocks noGrp="1"/>
          </p:cNvSpPr>
          <p:nvPr>
            <p:ph type="sldNum" sz="quarter" idx="10"/>
          </p:nvPr>
        </p:nvSpPr>
        <p:spPr/>
        <p:txBody>
          <a:bodyPr/>
          <a:lstStyle/>
          <a:p>
            <a:fld id="{1895D593-D8AF-4F1C-8104-BD7347D04B54}" type="slidenum">
              <a:rPr lang="en-US" smtClean="0"/>
              <a:t>8</a:t>
            </a:fld>
            <a:endParaRPr lang="en-US" dirty="0"/>
          </a:p>
        </p:txBody>
      </p:sp>
    </p:spTree>
    <p:extLst>
      <p:ext uri="{BB962C8B-B14F-4D97-AF65-F5344CB8AC3E}">
        <p14:creationId xmlns:p14="http://schemas.microsoft.com/office/powerpoint/2010/main" val="360572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select +course, a dialog box will display for you to name your course.  This is step 2.</a:t>
            </a:r>
          </a:p>
          <a:p>
            <a:endParaRPr lang="en-US" dirty="0"/>
          </a:p>
          <a:p>
            <a:r>
              <a:rPr lang="en-US" dirty="0"/>
              <a:t>You will create your course name, provide a code (which</a:t>
            </a:r>
            <a:r>
              <a:rPr lang="en-US" baseline="0" dirty="0"/>
              <a:t> is something you will make up), and select the current school year.  It is not recommended to select default term.</a:t>
            </a:r>
            <a:endParaRPr lang="en-US" dirty="0"/>
          </a:p>
        </p:txBody>
      </p:sp>
      <p:sp>
        <p:nvSpPr>
          <p:cNvPr id="4" name="Slide Number Placeholder 3"/>
          <p:cNvSpPr>
            <a:spLocks noGrp="1"/>
          </p:cNvSpPr>
          <p:nvPr>
            <p:ph type="sldNum" sz="quarter" idx="10"/>
          </p:nvPr>
        </p:nvSpPr>
        <p:spPr/>
        <p:txBody>
          <a:bodyPr/>
          <a:lstStyle/>
          <a:p>
            <a:fld id="{1895D593-D8AF-4F1C-8104-BD7347D04B54}" type="slidenum">
              <a:rPr lang="en-US" smtClean="0"/>
              <a:t>10</a:t>
            </a:fld>
            <a:endParaRPr lang="en-US" dirty="0"/>
          </a:p>
        </p:txBody>
      </p:sp>
    </p:spTree>
    <p:extLst>
      <p:ext uri="{BB962C8B-B14F-4D97-AF65-F5344CB8AC3E}">
        <p14:creationId xmlns:p14="http://schemas.microsoft.com/office/powerpoint/2010/main" val="563178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courses and you should see a green box letting you know that the course was successfully added.</a:t>
            </a:r>
          </a:p>
          <a:p>
            <a:endParaRPr lang="en-US" dirty="0"/>
          </a:p>
          <a:p>
            <a:r>
              <a:rPr lang="en-US" dirty="0"/>
              <a:t>Once you create your course shell, you will notice an additional navigation menu appears beside the global navigation menu.  This is the course navigation menu and appears anytime that you are inside of a course.  </a:t>
            </a:r>
          </a:p>
        </p:txBody>
      </p:sp>
      <p:sp>
        <p:nvSpPr>
          <p:cNvPr id="4" name="Slide Number Placeholder 3"/>
          <p:cNvSpPr>
            <a:spLocks noGrp="1"/>
          </p:cNvSpPr>
          <p:nvPr>
            <p:ph type="sldNum" sz="quarter" idx="5"/>
          </p:nvPr>
        </p:nvSpPr>
        <p:spPr/>
        <p:txBody>
          <a:bodyPr/>
          <a:lstStyle/>
          <a:p>
            <a:fld id="{1895D593-D8AF-4F1C-8104-BD7347D04B54}" type="slidenum">
              <a:rPr lang="en-US" smtClean="0"/>
              <a:t>11</a:t>
            </a:fld>
            <a:endParaRPr lang="en-US" dirty="0"/>
          </a:p>
        </p:txBody>
      </p:sp>
    </p:spTree>
    <p:extLst>
      <p:ext uri="{BB962C8B-B14F-4D97-AF65-F5344CB8AC3E}">
        <p14:creationId xmlns:p14="http://schemas.microsoft.com/office/powerpoint/2010/main" val="4280907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begin building your course, you must make yourself the teacher of the course.  Go to your list of courses, locate the course that you need to add yourself to, and and click on the blue linked course name to open the course.</a:t>
            </a:r>
          </a:p>
        </p:txBody>
      </p:sp>
      <p:sp>
        <p:nvSpPr>
          <p:cNvPr id="4" name="Slide Number Placeholder 3"/>
          <p:cNvSpPr>
            <a:spLocks noGrp="1"/>
          </p:cNvSpPr>
          <p:nvPr>
            <p:ph type="sldNum" sz="quarter" idx="10"/>
          </p:nvPr>
        </p:nvSpPr>
        <p:spPr/>
        <p:txBody>
          <a:bodyPr/>
          <a:lstStyle/>
          <a:p>
            <a:fld id="{1895D593-D8AF-4F1C-8104-BD7347D04B54}" type="slidenum">
              <a:rPr lang="en-US" smtClean="0"/>
              <a:t>13</a:t>
            </a:fld>
            <a:endParaRPr lang="en-US" dirty="0"/>
          </a:p>
        </p:txBody>
      </p:sp>
    </p:spTree>
    <p:extLst>
      <p:ext uri="{BB962C8B-B14F-4D97-AF65-F5344CB8AC3E}">
        <p14:creationId xmlns:p14="http://schemas.microsoft.com/office/powerpoint/2010/main" val="101987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D45AC7-B552-4DB8-A3F4-89AE1366C1D0}"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BD639-C7A6-47AC-B8A3-15EC2B454B2B}" type="slidenum">
              <a:rPr lang="en-US" smtClean="0"/>
              <a:t>‹#›</a:t>
            </a:fld>
            <a:endParaRPr lang="en-US"/>
          </a:p>
        </p:txBody>
      </p:sp>
    </p:spTree>
    <p:extLst>
      <p:ext uri="{BB962C8B-B14F-4D97-AF65-F5344CB8AC3E}">
        <p14:creationId xmlns:p14="http://schemas.microsoft.com/office/powerpoint/2010/main" val="137226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D45AC7-B552-4DB8-A3F4-89AE1366C1D0}"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BD639-C7A6-47AC-B8A3-15EC2B454B2B}" type="slidenum">
              <a:rPr lang="en-US" smtClean="0"/>
              <a:t>‹#›</a:t>
            </a:fld>
            <a:endParaRPr lang="en-US"/>
          </a:p>
        </p:txBody>
      </p:sp>
    </p:spTree>
    <p:extLst>
      <p:ext uri="{BB962C8B-B14F-4D97-AF65-F5344CB8AC3E}">
        <p14:creationId xmlns:p14="http://schemas.microsoft.com/office/powerpoint/2010/main" val="4108979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D45AC7-B552-4DB8-A3F4-89AE1366C1D0}"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BD639-C7A6-47AC-B8A3-15EC2B454B2B}" type="slidenum">
              <a:rPr lang="en-US" smtClean="0"/>
              <a:t>‹#›</a:t>
            </a:fld>
            <a:endParaRPr lang="en-US"/>
          </a:p>
        </p:txBody>
      </p:sp>
    </p:spTree>
    <p:extLst>
      <p:ext uri="{BB962C8B-B14F-4D97-AF65-F5344CB8AC3E}">
        <p14:creationId xmlns:p14="http://schemas.microsoft.com/office/powerpoint/2010/main" val="1855377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D45AC7-B552-4DB8-A3F4-89AE1366C1D0}"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BD639-C7A6-47AC-B8A3-15EC2B454B2B}" type="slidenum">
              <a:rPr lang="en-US" smtClean="0"/>
              <a:t>‹#›</a:t>
            </a:fld>
            <a:endParaRPr lang="en-US"/>
          </a:p>
        </p:txBody>
      </p:sp>
    </p:spTree>
    <p:extLst>
      <p:ext uri="{BB962C8B-B14F-4D97-AF65-F5344CB8AC3E}">
        <p14:creationId xmlns:p14="http://schemas.microsoft.com/office/powerpoint/2010/main" val="197952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D45AC7-B552-4DB8-A3F4-89AE1366C1D0}"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BD639-C7A6-47AC-B8A3-15EC2B454B2B}" type="slidenum">
              <a:rPr lang="en-US" smtClean="0"/>
              <a:t>‹#›</a:t>
            </a:fld>
            <a:endParaRPr lang="en-US"/>
          </a:p>
        </p:txBody>
      </p:sp>
    </p:spTree>
    <p:extLst>
      <p:ext uri="{BB962C8B-B14F-4D97-AF65-F5344CB8AC3E}">
        <p14:creationId xmlns:p14="http://schemas.microsoft.com/office/powerpoint/2010/main" val="359178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D45AC7-B552-4DB8-A3F4-89AE1366C1D0}"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BD639-C7A6-47AC-B8A3-15EC2B454B2B}" type="slidenum">
              <a:rPr lang="en-US" smtClean="0"/>
              <a:t>‹#›</a:t>
            </a:fld>
            <a:endParaRPr lang="en-US"/>
          </a:p>
        </p:txBody>
      </p:sp>
    </p:spTree>
    <p:extLst>
      <p:ext uri="{BB962C8B-B14F-4D97-AF65-F5344CB8AC3E}">
        <p14:creationId xmlns:p14="http://schemas.microsoft.com/office/powerpoint/2010/main" val="355091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D45AC7-B552-4DB8-A3F4-89AE1366C1D0}" type="datetimeFigureOut">
              <a:rPr lang="en-US" smtClean="0"/>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BBD639-C7A6-47AC-B8A3-15EC2B454B2B}" type="slidenum">
              <a:rPr lang="en-US" smtClean="0"/>
              <a:t>‹#›</a:t>
            </a:fld>
            <a:endParaRPr lang="en-US"/>
          </a:p>
        </p:txBody>
      </p:sp>
    </p:spTree>
    <p:extLst>
      <p:ext uri="{BB962C8B-B14F-4D97-AF65-F5344CB8AC3E}">
        <p14:creationId xmlns:p14="http://schemas.microsoft.com/office/powerpoint/2010/main" val="361954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D45AC7-B552-4DB8-A3F4-89AE1366C1D0}" type="datetimeFigureOut">
              <a:rPr lang="en-US" smtClean="0"/>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BBD639-C7A6-47AC-B8A3-15EC2B454B2B}" type="slidenum">
              <a:rPr lang="en-US" smtClean="0"/>
              <a:t>‹#›</a:t>
            </a:fld>
            <a:endParaRPr lang="en-US"/>
          </a:p>
        </p:txBody>
      </p:sp>
    </p:spTree>
    <p:extLst>
      <p:ext uri="{BB962C8B-B14F-4D97-AF65-F5344CB8AC3E}">
        <p14:creationId xmlns:p14="http://schemas.microsoft.com/office/powerpoint/2010/main" val="253319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D45AC7-B552-4DB8-A3F4-89AE1366C1D0}" type="datetimeFigureOut">
              <a:rPr lang="en-US" smtClean="0"/>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BBD639-C7A6-47AC-B8A3-15EC2B454B2B}" type="slidenum">
              <a:rPr lang="en-US" smtClean="0"/>
              <a:t>‹#›</a:t>
            </a:fld>
            <a:endParaRPr lang="en-US"/>
          </a:p>
        </p:txBody>
      </p:sp>
    </p:spTree>
    <p:extLst>
      <p:ext uri="{BB962C8B-B14F-4D97-AF65-F5344CB8AC3E}">
        <p14:creationId xmlns:p14="http://schemas.microsoft.com/office/powerpoint/2010/main" val="140289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D45AC7-B552-4DB8-A3F4-89AE1366C1D0}"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BD639-C7A6-47AC-B8A3-15EC2B454B2B}" type="slidenum">
              <a:rPr lang="en-US" smtClean="0"/>
              <a:t>‹#›</a:t>
            </a:fld>
            <a:endParaRPr lang="en-US"/>
          </a:p>
        </p:txBody>
      </p:sp>
    </p:spTree>
    <p:extLst>
      <p:ext uri="{BB962C8B-B14F-4D97-AF65-F5344CB8AC3E}">
        <p14:creationId xmlns:p14="http://schemas.microsoft.com/office/powerpoint/2010/main" val="416778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D45AC7-B552-4DB8-A3F4-89AE1366C1D0}"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BD639-C7A6-47AC-B8A3-15EC2B454B2B}" type="slidenum">
              <a:rPr lang="en-US" smtClean="0"/>
              <a:t>‹#›</a:t>
            </a:fld>
            <a:endParaRPr lang="en-US"/>
          </a:p>
        </p:txBody>
      </p:sp>
    </p:spTree>
    <p:extLst>
      <p:ext uri="{BB962C8B-B14F-4D97-AF65-F5344CB8AC3E}">
        <p14:creationId xmlns:p14="http://schemas.microsoft.com/office/powerpoint/2010/main" val="122061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D45AC7-B552-4DB8-A3F4-89AE1366C1D0}" type="datetimeFigureOut">
              <a:rPr lang="en-US" smtClean="0"/>
              <a:t>9/7/2022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BD639-C7A6-47AC-B8A3-15EC2B454B2B}" type="slidenum">
              <a:rPr lang="en-US" smtClean="0"/>
              <a:t>‹#›</a:t>
            </a:fld>
            <a:endParaRPr lang="en-US"/>
          </a:p>
        </p:txBody>
      </p:sp>
      <p:grpSp>
        <p:nvGrpSpPr>
          <p:cNvPr id="7" name="Group 6">
            <a:extLst>
              <a:ext uri="{FF2B5EF4-FFF2-40B4-BE49-F238E27FC236}">
                <a16:creationId xmlns:a16="http://schemas.microsoft.com/office/drawing/2014/main" id="{A6EC31E1-7047-8643-8CC6-7D70DB915F7C}"/>
              </a:ext>
            </a:extLst>
          </p:cNvPr>
          <p:cNvGrpSpPr/>
          <p:nvPr userDrawn="1"/>
        </p:nvGrpSpPr>
        <p:grpSpPr>
          <a:xfrm>
            <a:off x="9793479" y="6161359"/>
            <a:ext cx="2253242" cy="565393"/>
            <a:chOff x="7105780" y="5986568"/>
            <a:chExt cx="1923069" cy="758912"/>
          </a:xfrm>
        </p:grpSpPr>
        <p:pic>
          <p:nvPicPr>
            <p:cNvPr id="8" name="Picture 7" descr="MBA logo.png">
              <a:extLst>
                <a:ext uri="{FF2B5EF4-FFF2-40B4-BE49-F238E27FC236}">
                  <a16:creationId xmlns:a16="http://schemas.microsoft.com/office/drawing/2014/main" id="{76DB43C2-3726-7D53-564B-4AE69F0E339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34342" y="5986568"/>
              <a:ext cx="1269052" cy="450866"/>
            </a:xfrm>
            <a:prstGeom prst="rect">
              <a:avLst/>
            </a:prstGeom>
          </p:spPr>
        </p:pic>
        <p:sp>
          <p:nvSpPr>
            <p:cNvPr id="9" name="TextBox 8">
              <a:extLst>
                <a:ext uri="{FF2B5EF4-FFF2-40B4-BE49-F238E27FC236}">
                  <a16:creationId xmlns:a16="http://schemas.microsoft.com/office/drawing/2014/main" id="{EE60A3E3-3D12-74F3-3A78-ECAD863C8CF8}"/>
                </a:ext>
              </a:extLst>
            </p:cNvPr>
            <p:cNvSpPr txBox="1"/>
            <p:nvPr/>
          </p:nvSpPr>
          <p:spPr>
            <a:xfrm>
              <a:off x="7105780" y="6332359"/>
              <a:ext cx="1923069" cy="413121"/>
            </a:xfrm>
            <a:prstGeom prst="rect">
              <a:avLst/>
            </a:prstGeom>
            <a:noFill/>
          </p:spPr>
          <p:txBody>
            <a:bodyPr wrap="square" rtlCol="0">
              <a:spAutoFit/>
            </a:bodyPr>
            <a:lstStyle/>
            <a:p>
              <a:pPr algn="ctr"/>
              <a:r>
                <a:rPr lang="en-US" sz="700" b="0" dirty="0">
                  <a:solidFill>
                    <a:srgbClr val="0000B3"/>
                  </a:solidFill>
                  <a:latin typeface="Arial" panose="020B0604020202020204" pitchFamily="34" charset="0"/>
                  <a:cs typeface="Arial" panose="020B0604020202020204" pitchFamily="34" charset="0"/>
                </a:rPr>
                <a:t>©2022, MBA Research,</a:t>
              </a:r>
            </a:p>
            <a:p>
              <a:pPr algn="ctr"/>
              <a:r>
                <a:rPr lang="en-US" sz="700" b="0" dirty="0">
                  <a:solidFill>
                    <a:srgbClr val="0000B3"/>
                  </a:solidFill>
                  <a:latin typeface="Arial" panose="020B0604020202020204" pitchFamily="34" charset="0"/>
                  <a:cs typeface="Arial" panose="020B0604020202020204" pitchFamily="34" charset="0"/>
                </a:rPr>
                <a:t>Columbus, Ohio;  All rights reserved.</a:t>
              </a:r>
            </a:p>
          </p:txBody>
        </p:sp>
      </p:grpSp>
    </p:spTree>
    <p:extLst>
      <p:ext uri="{BB962C8B-B14F-4D97-AF65-F5344CB8AC3E}">
        <p14:creationId xmlns:p14="http://schemas.microsoft.com/office/powerpoint/2010/main" val="42684503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tm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6.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7.tm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tmp"/><Relationship Id="rId4" Type="http://schemas.openxmlformats.org/officeDocument/2006/relationships/image" Target="../media/image8.tmp"/></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tm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1.tm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2.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3.tmp"/></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4.tmp"/></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5.tmp"/></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tmp"/></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7.tmp"/></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8.tmp"/></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tmp"/></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0.tmp"/></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1.tmp"/></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2.tm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8.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hyperlink" Target="http://www.mbaresearch.org/"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mailto:cyrust@mbaresearch.org" TargetMode="External"/><Relationship Id="rId5" Type="http://schemas.openxmlformats.org/officeDocument/2006/relationships/hyperlink" Target="mailto:helpme@mbaresearch.org" TargetMode="Externa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mailto:helpme@mbaresearch.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mba.instructure.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4.tmp"/><Relationship Id="rId4" Type="http://schemas.openxmlformats.org/officeDocument/2006/relationships/image" Target="../media/image3.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057B9-5222-7394-17B6-D3F44D736FC2}"/>
              </a:ext>
            </a:extLst>
          </p:cNvPr>
          <p:cNvSpPr>
            <a:spLocks noGrp="1"/>
          </p:cNvSpPr>
          <p:nvPr>
            <p:ph type="ctrTitle"/>
          </p:nvPr>
        </p:nvSpPr>
        <p:spPr/>
        <p:txBody>
          <a:bodyPr/>
          <a:lstStyle/>
          <a:p>
            <a:r>
              <a:rPr lang="en-US" sz="4400" b="0" dirty="0">
                <a:latin typeface="Arial Rounded MT Bold" panose="020F0704030504030204" pitchFamily="34" charset="0"/>
              </a:rPr>
              <a:t>Using the MBA Learning Center – </a:t>
            </a:r>
            <a:br>
              <a:rPr lang="en-US" sz="4400" b="0" dirty="0">
                <a:latin typeface="Arial Rounded MT Bold" panose="020F0704030504030204" pitchFamily="34" charset="0"/>
              </a:rPr>
            </a:br>
            <a:r>
              <a:rPr lang="en-US" sz="4400" b="0" dirty="0">
                <a:latin typeface="Arial Rounded MT Bold" panose="020F0704030504030204" pitchFamily="34" charset="0"/>
              </a:rPr>
              <a:t>YOU have FREE access!</a:t>
            </a:r>
            <a:endParaRPr lang="en-US" dirty="0"/>
          </a:p>
        </p:txBody>
      </p:sp>
      <p:sp>
        <p:nvSpPr>
          <p:cNvPr id="4" name="Content Placeholder 4">
            <a:extLst>
              <a:ext uri="{FF2B5EF4-FFF2-40B4-BE49-F238E27FC236}">
                <a16:creationId xmlns:a16="http://schemas.microsoft.com/office/drawing/2014/main" id="{D7AE3017-548C-E50C-0423-8985045806C2}"/>
              </a:ext>
            </a:extLst>
          </p:cNvPr>
          <p:cNvSpPr txBox="1">
            <a:spLocks/>
          </p:cNvSpPr>
          <p:nvPr/>
        </p:nvSpPr>
        <p:spPr>
          <a:xfrm>
            <a:off x="1363480" y="4250264"/>
            <a:ext cx="9465040" cy="1481328"/>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latin typeface="Arial" panose="020B0604020202020204" pitchFamily="34" charset="0"/>
                <a:cs typeface="Arial" panose="020B0604020202020204" pitchFamily="34" charset="0"/>
              </a:rPr>
              <a:t>Tammy Cyrus</a:t>
            </a:r>
          </a:p>
          <a:p>
            <a:pPr algn="ctr"/>
            <a:r>
              <a:rPr lang="en-US" sz="2000">
                <a:latin typeface="Arial" panose="020B0604020202020204" pitchFamily="34" charset="0"/>
                <a:cs typeface="Arial" panose="020B0604020202020204" pitchFamily="34" charset="0"/>
              </a:rPr>
              <a:t>Director of Professional Development</a:t>
            </a:r>
          </a:p>
          <a:p>
            <a:pPr algn="ctr"/>
            <a:r>
              <a:rPr lang="en-US" sz="2000">
                <a:latin typeface="Arial" panose="020B0604020202020204" pitchFamily="34" charset="0"/>
                <a:cs typeface="Arial" panose="020B0604020202020204" pitchFamily="34" charset="0"/>
              </a:rPr>
              <a:t>MBA Research &amp; Curriculum Center</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0624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32A7B-EEA1-4A5C-9BA4-245D262F11EE}"/>
              </a:ext>
            </a:extLst>
          </p:cNvPr>
          <p:cNvSpPr>
            <a:spLocks noGrp="1"/>
          </p:cNvSpPr>
          <p:nvPr>
            <p:ph type="title"/>
          </p:nvPr>
        </p:nvSpPr>
        <p:spPr>
          <a:xfrm>
            <a:off x="555592" y="1102537"/>
            <a:ext cx="8673812" cy="857251"/>
          </a:xfrm>
        </p:spPr>
        <p:txBody>
          <a:bodyPr vert="horz" lIns="91440" tIns="45720" rIns="91440" bIns="45720" rtlCol="0" anchor="ctr" anchorCtr="0">
            <a:normAutofit/>
          </a:bodyPr>
          <a:lstStyle/>
          <a:p>
            <a:pPr algn="l"/>
            <a:r>
              <a:rPr lang="en-US" sz="3600" b="0" dirty="0">
                <a:latin typeface="Arial Rounded MT Bold" panose="020F0704030504030204" pitchFamily="34" charset="0"/>
                <a:cs typeface="Segoe UI" panose="020B0502040204020203" pitchFamily="34" charset="0"/>
              </a:rPr>
              <a:t>STEP 2 – NAME YOUR COURSE</a:t>
            </a:r>
          </a:p>
        </p:txBody>
      </p:sp>
      <p:sp>
        <p:nvSpPr>
          <p:cNvPr id="5" name="TextBox 4">
            <a:extLst>
              <a:ext uri="{FF2B5EF4-FFF2-40B4-BE49-F238E27FC236}">
                <a16:creationId xmlns:a16="http://schemas.microsoft.com/office/drawing/2014/main" id="{DF64E49F-9485-43AD-89F2-AFFCAAF06A9F}"/>
              </a:ext>
            </a:extLst>
          </p:cNvPr>
          <p:cNvSpPr txBox="1"/>
          <p:nvPr/>
        </p:nvSpPr>
        <p:spPr>
          <a:xfrm>
            <a:off x="4806804" y="2689957"/>
            <a:ext cx="6948408" cy="3208955"/>
          </a:xfrm>
          <a:prstGeom prst="rect">
            <a:avLst/>
          </a:prstGeom>
          <a:noFill/>
        </p:spPr>
        <p:txBody>
          <a:bodyPr wrap="square" rtlCol="0">
            <a:spAutoFit/>
          </a:bodyPr>
          <a:lstStyle/>
          <a:p>
            <a:pPr marL="609585" indent="-609585">
              <a:spcBef>
                <a:spcPts val="1200"/>
              </a:spcBef>
              <a:spcAft>
                <a:spcPts val="451"/>
              </a:spcAft>
              <a:buFont typeface="+mj-lt"/>
              <a:buAutoNum type="arabicPeriod"/>
            </a:pPr>
            <a:r>
              <a:rPr lang="en-US" sz="2667" dirty="0">
                <a:latin typeface="Arial" panose="020B0604020202020204" pitchFamily="34" charset="0"/>
                <a:cs typeface="Arial" panose="020B0604020202020204" pitchFamily="34" charset="0"/>
              </a:rPr>
              <a:t>Name your Course</a:t>
            </a:r>
          </a:p>
          <a:p>
            <a:pPr marL="609585" indent="-609585">
              <a:spcBef>
                <a:spcPts val="1200"/>
              </a:spcBef>
              <a:spcAft>
                <a:spcPts val="451"/>
              </a:spcAft>
              <a:buFont typeface="+mj-lt"/>
              <a:buAutoNum type="arabicPeriod"/>
            </a:pPr>
            <a:r>
              <a:rPr lang="en-US" sz="2667" dirty="0">
                <a:latin typeface="Arial" panose="020B0604020202020204" pitchFamily="34" charset="0"/>
                <a:cs typeface="Arial" panose="020B0604020202020204" pitchFamily="34" charset="0"/>
              </a:rPr>
              <a:t>Provide a Code (you make it up)</a:t>
            </a:r>
          </a:p>
          <a:p>
            <a:pPr marL="609585" indent="-609585">
              <a:spcBef>
                <a:spcPts val="1200"/>
              </a:spcBef>
              <a:spcAft>
                <a:spcPts val="451"/>
              </a:spcAft>
              <a:buFont typeface="+mj-lt"/>
              <a:buAutoNum type="arabicPeriod"/>
            </a:pPr>
            <a:r>
              <a:rPr lang="en-US" sz="2667" dirty="0">
                <a:latin typeface="Arial" panose="020B0604020202020204" pitchFamily="34" charset="0"/>
                <a:cs typeface="Arial" panose="020B0604020202020204" pitchFamily="34" charset="0"/>
              </a:rPr>
              <a:t>Enrollment Term – recommended to use the current school year – do not use default term</a:t>
            </a:r>
          </a:p>
          <a:p>
            <a:pPr marL="609585" indent="-609585">
              <a:spcBef>
                <a:spcPts val="1200"/>
              </a:spcBef>
              <a:spcAft>
                <a:spcPts val="451"/>
              </a:spcAft>
              <a:buFont typeface="+mj-lt"/>
              <a:buAutoNum type="arabicPeriod"/>
            </a:pPr>
            <a:r>
              <a:rPr lang="en-US" sz="2667" dirty="0">
                <a:latin typeface="Arial" panose="020B0604020202020204" pitchFamily="34" charset="0"/>
                <a:cs typeface="Arial" panose="020B0604020202020204" pitchFamily="34" charset="0"/>
              </a:rPr>
              <a:t>Select Add Course</a:t>
            </a:r>
          </a:p>
        </p:txBody>
      </p:sp>
      <p:pic>
        <p:nvPicPr>
          <p:cNvPr id="7" name="Picture 6">
            <a:extLst>
              <a:ext uri="{FF2B5EF4-FFF2-40B4-BE49-F238E27FC236}">
                <a16:creationId xmlns:a16="http://schemas.microsoft.com/office/drawing/2014/main" id="{D62AEB27-645F-43BB-86D3-3CA29F8ABB5C}"/>
              </a:ext>
            </a:extLst>
          </p:cNvPr>
          <p:cNvPicPr>
            <a:picLocks noChangeAspect="1"/>
          </p:cNvPicPr>
          <p:nvPr/>
        </p:nvPicPr>
        <p:blipFill>
          <a:blip r:embed="rId4"/>
          <a:stretch>
            <a:fillRect/>
          </a:stretch>
        </p:blipFill>
        <p:spPr>
          <a:xfrm>
            <a:off x="807096" y="2425475"/>
            <a:ext cx="3517205" cy="3737920"/>
          </a:xfrm>
          <a:prstGeom prst="rect">
            <a:avLst/>
          </a:prstGeom>
        </p:spPr>
      </p:pic>
      <p:cxnSp>
        <p:nvCxnSpPr>
          <p:cNvPr id="6" name="Straight Connector 5">
            <a:extLst>
              <a:ext uri="{FF2B5EF4-FFF2-40B4-BE49-F238E27FC236}">
                <a16:creationId xmlns:a16="http://schemas.microsoft.com/office/drawing/2014/main" id="{77E1EE41-7217-E87C-C847-DAE9E969FB95}"/>
              </a:ext>
            </a:extLst>
          </p:cNvPr>
          <p:cNvCxnSpPr>
            <a:cxnSpLocks/>
          </p:cNvCxnSpPr>
          <p:nvPr/>
        </p:nvCxnSpPr>
        <p:spPr>
          <a:xfrm>
            <a:off x="555592" y="2106063"/>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0206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4541-F288-41B9-9010-76401F7A4947}"/>
              </a:ext>
            </a:extLst>
          </p:cNvPr>
          <p:cNvSpPr>
            <a:spLocks noGrp="1"/>
          </p:cNvSpPr>
          <p:nvPr>
            <p:ph type="title"/>
          </p:nvPr>
        </p:nvSpPr>
        <p:spPr>
          <a:xfrm>
            <a:off x="651164" y="1238374"/>
            <a:ext cx="10889672" cy="711529"/>
          </a:xfrm>
        </p:spPr>
        <p:txBody>
          <a:bodyPr>
            <a:normAutofit/>
          </a:bodyPr>
          <a:lstStyle/>
          <a:p>
            <a:r>
              <a:rPr lang="en-US" sz="3600" b="0" dirty="0">
                <a:latin typeface="Arial Rounded MT Bold" panose="020F0704030504030204" pitchFamily="34" charset="0"/>
                <a:cs typeface="Segoe UI" panose="020B0502040204020203" pitchFamily="34" charset="0"/>
              </a:rPr>
              <a:t>Confirmation that the course was added!</a:t>
            </a:r>
          </a:p>
        </p:txBody>
      </p:sp>
      <p:pic>
        <p:nvPicPr>
          <p:cNvPr id="6" name="Picture 5">
            <a:extLst>
              <a:ext uri="{FF2B5EF4-FFF2-40B4-BE49-F238E27FC236}">
                <a16:creationId xmlns:a16="http://schemas.microsoft.com/office/drawing/2014/main" id="{96A23073-99BE-4BEC-9E7C-29545587C51D}"/>
              </a:ext>
            </a:extLst>
          </p:cNvPr>
          <p:cNvPicPr>
            <a:picLocks noChangeAspect="1"/>
          </p:cNvPicPr>
          <p:nvPr/>
        </p:nvPicPr>
        <p:blipFill>
          <a:blip r:embed="rId4"/>
          <a:stretch>
            <a:fillRect/>
          </a:stretch>
        </p:blipFill>
        <p:spPr>
          <a:xfrm>
            <a:off x="462889" y="2111075"/>
            <a:ext cx="11266222" cy="3600956"/>
          </a:xfrm>
          <a:prstGeom prst="rect">
            <a:avLst/>
          </a:prstGeom>
        </p:spPr>
      </p:pic>
    </p:spTree>
    <p:custDataLst>
      <p:tags r:id="rId1"/>
    </p:custDataLst>
    <p:extLst>
      <p:ext uri="{BB962C8B-B14F-4D97-AF65-F5344CB8AC3E}">
        <p14:creationId xmlns:p14="http://schemas.microsoft.com/office/powerpoint/2010/main" val="716740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C7D2F1-330B-AD78-4DBE-B7932115E202}"/>
              </a:ext>
            </a:extLst>
          </p:cNvPr>
          <p:cNvSpPr txBox="1">
            <a:spLocks/>
          </p:cNvSpPr>
          <p:nvPr/>
        </p:nvSpPr>
        <p:spPr>
          <a:xfrm>
            <a:off x="630221" y="3988405"/>
            <a:ext cx="9916756"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3 – ENROLL YOURSELF</a:t>
            </a:r>
          </a:p>
        </p:txBody>
      </p:sp>
      <p:cxnSp>
        <p:nvCxnSpPr>
          <p:cNvPr id="5" name="Straight Connector 4">
            <a:extLst>
              <a:ext uri="{FF2B5EF4-FFF2-40B4-BE49-F238E27FC236}">
                <a16:creationId xmlns:a16="http://schemas.microsoft.com/office/drawing/2014/main" id="{B3AAE3E5-E2DE-F5B4-0E29-2D9E76C17D54}"/>
              </a:ext>
            </a:extLst>
          </p:cNvPr>
          <p:cNvCxnSpPr>
            <a:cxnSpLocks/>
          </p:cNvCxnSpPr>
          <p:nvPr/>
        </p:nvCxnSpPr>
        <p:spPr>
          <a:xfrm>
            <a:off x="630221" y="3988405"/>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72D29-E075-83B5-6223-303E89A25BB8}"/>
              </a:ext>
            </a:extLst>
          </p:cNvPr>
          <p:cNvCxnSpPr>
            <a:cxnSpLocks/>
          </p:cNvCxnSpPr>
          <p:nvPr/>
        </p:nvCxnSpPr>
        <p:spPr>
          <a:xfrm>
            <a:off x="630221" y="4762501"/>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13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F64E49F-9485-43AD-89F2-AFFCAAF06A9F}"/>
              </a:ext>
            </a:extLst>
          </p:cNvPr>
          <p:cNvSpPr txBox="1"/>
          <p:nvPr/>
        </p:nvSpPr>
        <p:spPr>
          <a:xfrm>
            <a:off x="1367599" y="5238843"/>
            <a:ext cx="8633873" cy="1264449"/>
          </a:xfrm>
          <a:prstGeom prst="rect">
            <a:avLst/>
          </a:prstGeom>
          <a:noFill/>
        </p:spPr>
        <p:txBody>
          <a:bodyPr wrap="square" rtlCol="0">
            <a:spAutoFit/>
          </a:bodyPr>
          <a:lstStyle/>
          <a:p>
            <a:pPr marL="609585" indent="-609585">
              <a:spcAft>
                <a:spcPts val="451"/>
              </a:spcAft>
              <a:buFont typeface="+mj-lt"/>
              <a:buAutoNum type="arabicPeriod"/>
            </a:pPr>
            <a:r>
              <a:rPr lang="en-US" sz="2400" dirty="0">
                <a:latin typeface="Arial" panose="020B0604020202020204" pitchFamily="34" charset="0"/>
                <a:cs typeface="Arial" panose="020B0604020202020204" pitchFamily="34" charset="0"/>
              </a:rPr>
              <a:t>Go to Courses</a:t>
            </a:r>
          </a:p>
          <a:p>
            <a:pPr marL="609585" indent="-609585">
              <a:spcAft>
                <a:spcPts val="451"/>
              </a:spcAft>
              <a:buFont typeface="+mj-lt"/>
              <a:buAutoNum type="arabicPeriod"/>
            </a:pPr>
            <a:r>
              <a:rPr lang="en-US" sz="2400" dirty="0">
                <a:latin typeface="Arial" panose="020B0604020202020204" pitchFamily="34" charset="0"/>
                <a:cs typeface="Arial" panose="020B0604020202020204" pitchFamily="34" charset="0"/>
              </a:rPr>
              <a:t>Locate the course and click the blue-linked course name to open the course.</a:t>
            </a:r>
          </a:p>
        </p:txBody>
      </p:sp>
      <p:sp>
        <p:nvSpPr>
          <p:cNvPr id="6" name="TextBox 5">
            <a:extLst>
              <a:ext uri="{FF2B5EF4-FFF2-40B4-BE49-F238E27FC236}">
                <a16:creationId xmlns:a16="http://schemas.microsoft.com/office/drawing/2014/main" id="{6D905395-79DA-4488-B65D-C392FB757FA3}"/>
              </a:ext>
            </a:extLst>
          </p:cNvPr>
          <p:cNvSpPr txBox="1"/>
          <p:nvPr/>
        </p:nvSpPr>
        <p:spPr>
          <a:xfrm>
            <a:off x="630219" y="1884698"/>
            <a:ext cx="10538695" cy="830997"/>
          </a:xfrm>
          <a:prstGeom prst="rect">
            <a:avLst/>
          </a:prstGeom>
          <a:noFill/>
        </p:spPr>
        <p:txBody>
          <a:bodyPr wrap="square" rtlCol="0">
            <a:spAutoFit/>
          </a:bodyPr>
          <a:lstStyle/>
          <a:p>
            <a:pPr>
              <a:spcAft>
                <a:spcPts val="451"/>
              </a:spcAft>
            </a:pPr>
            <a:r>
              <a:rPr lang="en-US" sz="2400" dirty="0">
                <a:latin typeface="Arial" panose="020B0604020202020204" pitchFamily="34" charset="0"/>
                <a:cs typeface="Arial" panose="020B0604020202020204" pitchFamily="34" charset="0"/>
              </a:rPr>
              <a:t>Canvas will not allow you to import content into a course until you add a teacher (you!) to the course.</a:t>
            </a:r>
          </a:p>
        </p:txBody>
      </p:sp>
      <p:pic>
        <p:nvPicPr>
          <p:cNvPr id="8" name="Picture 7">
            <a:extLst>
              <a:ext uri="{FF2B5EF4-FFF2-40B4-BE49-F238E27FC236}">
                <a16:creationId xmlns:a16="http://schemas.microsoft.com/office/drawing/2014/main" id="{28DBAA74-222E-4E6C-9E48-16A7AF02CD60}"/>
              </a:ext>
            </a:extLst>
          </p:cNvPr>
          <p:cNvPicPr>
            <a:picLocks noChangeAspect="1"/>
          </p:cNvPicPr>
          <p:nvPr/>
        </p:nvPicPr>
        <p:blipFill>
          <a:blip r:embed="rId4"/>
          <a:stretch>
            <a:fillRect/>
          </a:stretch>
        </p:blipFill>
        <p:spPr>
          <a:xfrm>
            <a:off x="1189190" y="2937060"/>
            <a:ext cx="9813619" cy="2288688"/>
          </a:xfrm>
          <a:prstGeom prst="rect">
            <a:avLst/>
          </a:prstGeom>
        </p:spPr>
      </p:pic>
      <p:sp>
        <p:nvSpPr>
          <p:cNvPr id="11" name="Title 1">
            <a:extLst>
              <a:ext uri="{FF2B5EF4-FFF2-40B4-BE49-F238E27FC236}">
                <a16:creationId xmlns:a16="http://schemas.microsoft.com/office/drawing/2014/main" id="{7218760A-C632-4ED5-97F3-5BD7E500470B}"/>
              </a:ext>
            </a:extLst>
          </p:cNvPr>
          <p:cNvSpPr txBox="1">
            <a:spLocks/>
          </p:cNvSpPr>
          <p:nvPr/>
        </p:nvSpPr>
        <p:spPr>
          <a:xfrm>
            <a:off x="630219" y="977424"/>
            <a:ext cx="7641511"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3 – ENROLL YOURSELF</a:t>
            </a:r>
          </a:p>
        </p:txBody>
      </p:sp>
      <p:cxnSp>
        <p:nvCxnSpPr>
          <p:cNvPr id="7" name="Straight Connector 6">
            <a:extLst>
              <a:ext uri="{FF2B5EF4-FFF2-40B4-BE49-F238E27FC236}">
                <a16:creationId xmlns:a16="http://schemas.microsoft.com/office/drawing/2014/main" id="{53DE08F8-53AB-71EA-E04E-00A186DBFB64}"/>
              </a:ext>
            </a:extLst>
          </p:cNvPr>
          <p:cNvCxnSpPr>
            <a:cxnSpLocks/>
          </p:cNvCxnSpPr>
          <p:nvPr/>
        </p:nvCxnSpPr>
        <p:spPr>
          <a:xfrm>
            <a:off x="630219" y="1784652"/>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5536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82275D8-F8AB-435D-B2F9-D169BD94006B}"/>
              </a:ext>
            </a:extLst>
          </p:cNvPr>
          <p:cNvSpPr txBox="1"/>
          <p:nvPr/>
        </p:nvSpPr>
        <p:spPr>
          <a:xfrm>
            <a:off x="4020923" y="3783540"/>
            <a:ext cx="2809432"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Select people</a:t>
            </a:r>
          </a:p>
        </p:txBody>
      </p:sp>
      <p:pic>
        <p:nvPicPr>
          <p:cNvPr id="9" name="Picture 8">
            <a:extLst>
              <a:ext uri="{FF2B5EF4-FFF2-40B4-BE49-F238E27FC236}">
                <a16:creationId xmlns:a16="http://schemas.microsoft.com/office/drawing/2014/main" id="{DE534A4A-1E1D-41CC-9EE5-9CE772999C65}"/>
              </a:ext>
            </a:extLst>
          </p:cNvPr>
          <p:cNvPicPr>
            <a:picLocks noChangeAspect="1"/>
          </p:cNvPicPr>
          <p:nvPr/>
        </p:nvPicPr>
        <p:blipFill>
          <a:blip r:embed="rId4"/>
          <a:stretch>
            <a:fillRect/>
          </a:stretch>
        </p:blipFill>
        <p:spPr>
          <a:xfrm>
            <a:off x="978038" y="2085975"/>
            <a:ext cx="1658764" cy="4338756"/>
          </a:xfrm>
          <a:prstGeom prst="rect">
            <a:avLst/>
          </a:prstGeom>
        </p:spPr>
      </p:pic>
      <p:sp>
        <p:nvSpPr>
          <p:cNvPr id="12" name="Arrow: Left 11">
            <a:extLst>
              <a:ext uri="{FF2B5EF4-FFF2-40B4-BE49-F238E27FC236}">
                <a16:creationId xmlns:a16="http://schemas.microsoft.com/office/drawing/2014/main" id="{B9D41CA9-1430-487D-8841-0E52A89C78CC}"/>
              </a:ext>
            </a:extLst>
          </p:cNvPr>
          <p:cNvSpPr/>
          <p:nvPr/>
        </p:nvSpPr>
        <p:spPr>
          <a:xfrm>
            <a:off x="2793770" y="3896504"/>
            <a:ext cx="1227153" cy="35884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pic>
        <p:nvPicPr>
          <p:cNvPr id="11" name="Picture 10">
            <a:extLst>
              <a:ext uri="{FF2B5EF4-FFF2-40B4-BE49-F238E27FC236}">
                <a16:creationId xmlns:a16="http://schemas.microsoft.com/office/drawing/2014/main" id="{BB87782C-BA89-4D5E-92E8-0EFB34A6E86E}"/>
              </a:ext>
            </a:extLst>
          </p:cNvPr>
          <p:cNvPicPr>
            <a:picLocks noChangeAspect="1"/>
          </p:cNvPicPr>
          <p:nvPr/>
        </p:nvPicPr>
        <p:blipFill rotWithShape="1">
          <a:blip r:embed="rId5"/>
          <a:srcRect l="6944" r="5374"/>
          <a:stretch/>
        </p:blipFill>
        <p:spPr>
          <a:xfrm>
            <a:off x="7754246" y="2812985"/>
            <a:ext cx="3459716" cy="2525883"/>
          </a:xfrm>
          <a:prstGeom prst="rect">
            <a:avLst/>
          </a:prstGeom>
        </p:spPr>
      </p:pic>
      <p:sp>
        <p:nvSpPr>
          <p:cNvPr id="7" name="Title 1">
            <a:extLst>
              <a:ext uri="{FF2B5EF4-FFF2-40B4-BE49-F238E27FC236}">
                <a16:creationId xmlns:a16="http://schemas.microsoft.com/office/drawing/2014/main" id="{D5A60B27-C7E3-4D93-8010-A182C5B69338}"/>
              </a:ext>
            </a:extLst>
          </p:cNvPr>
          <p:cNvSpPr txBox="1">
            <a:spLocks/>
          </p:cNvSpPr>
          <p:nvPr/>
        </p:nvSpPr>
        <p:spPr>
          <a:xfrm>
            <a:off x="630219" y="994561"/>
            <a:ext cx="7641511"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3 – ENROLL YOURSELF</a:t>
            </a:r>
          </a:p>
        </p:txBody>
      </p:sp>
      <p:cxnSp>
        <p:nvCxnSpPr>
          <p:cNvPr id="10" name="Straight Connector 9">
            <a:extLst>
              <a:ext uri="{FF2B5EF4-FFF2-40B4-BE49-F238E27FC236}">
                <a16:creationId xmlns:a16="http://schemas.microsoft.com/office/drawing/2014/main" id="{82FD59B6-AFB4-7DD1-D08E-7ABC10C4E597}"/>
              </a:ext>
            </a:extLst>
          </p:cNvPr>
          <p:cNvCxnSpPr>
            <a:cxnSpLocks/>
          </p:cNvCxnSpPr>
          <p:nvPr/>
        </p:nvCxnSpPr>
        <p:spPr>
          <a:xfrm>
            <a:off x="630219" y="1784652"/>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95968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D62DF2D-A75B-4850-A4C1-55349D8EBF6B}"/>
              </a:ext>
            </a:extLst>
          </p:cNvPr>
          <p:cNvSpPr txBox="1"/>
          <p:nvPr/>
        </p:nvSpPr>
        <p:spPr>
          <a:xfrm>
            <a:off x="6553202" y="3199392"/>
            <a:ext cx="4927068" cy="1877437"/>
          </a:xfrm>
          <a:prstGeom prst="rect">
            <a:avLst/>
          </a:prstGeom>
          <a:noFill/>
        </p:spPr>
        <p:txBody>
          <a:bodyPr wrap="square" rtlCol="0">
            <a:spAutoFit/>
          </a:bodyPr>
          <a:lstStyle/>
          <a:p>
            <a:pPr marL="342891" indent="-342891">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Add your email address</a:t>
            </a:r>
          </a:p>
          <a:p>
            <a:pPr marL="342891" indent="-342891">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Select teacher as role</a:t>
            </a:r>
          </a:p>
          <a:p>
            <a:pPr marL="342891" indent="-342891">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Select Next</a:t>
            </a:r>
          </a:p>
        </p:txBody>
      </p:sp>
      <p:pic>
        <p:nvPicPr>
          <p:cNvPr id="10" name="Picture 9">
            <a:extLst>
              <a:ext uri="{FF2B5EF4-FFF2-40B4-BE49-F238E27FC236}">
                <a16:creationId xmlns:a16="http://schemas.microsoft.com/office/drawing/2014/main" id="{E039C575-9D9F-47F0-BF00-2B15D45ABE41}"/>
              </a:ext>
            </a:extLst>
          </p:cNvPr>
          <p:cNvPicPr>
            <a:picLocks noChangeAspect="1"/>
          </p:cNvPicPr>
          <p:nvPr/>
        </p:nvPicPr>
        <p:blipFill>
          <a:blip r:embed="rId4"/>
          <a:stretch>
            <a:fillRect/>
          </a:stretch>
        </p:blipFill>
        <p:spPr>
          <a:xfrm>
            <a:off x="1107217" y="2065269"/>
            <a:ext cx="4531583" cy="4348258"/>
          </a:xfrm>
          <a:prstGeom prst="rect">
            <a:avLst/>
          </a:prstGeom>
        </p:spPr>
      </p:pic>
      <p:sp>
        <p:nvSpPr>
          <p:cNvPr id="6" name="Title 1">
            <a:extLst>
              <a:ext uri="{FF2B5EF4-FFF2-40B4-BE49-F238E27FC236}">
                <a16:creationId xmlns:a16="http://schemas.microsoft.com/office/drawing/2014/main" id="{63BBD4F4-9BA3-7824-C124-1E63E67362D0}"/>
              </a:ext>
            </a:extLst>
          </p:cNvPr>
          <p:cNvSpPr txBox="1">
            <a:spLocks/>
          </p:cNvSpPr>
          <p:nvPr/>
        </p:nvSpPr>
        <p:spPr>
          <a:xfrm>
            <a:off x="630221" y="998759"/>
            <a:ext cx="7641511" cy="782412"/>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3 – ENROLL YOURSELF</a:t>
            </a:r>
          </a:p>
        </p:txBody>
      </p:sp>
      <p:cxnSp>
        <p:nvCxnSpPr>
          <p:cNvPr id="7" name="Straight Connector 6">
            <a:extLst>
              <a:ext uri="{FF2B5EF4-FFF2-40B4-BE49-F238E27FC236}">
                <a16:creationId xmlns:a16="http://schemas.microsoft.com/office/drawing/2014/main" id="{DDD22559-C392-580F-FD2B-99DE69AF1965}"/>
              </a:ext>
            </a:extLst>
          </p:cNvPr>
          <p:cNvCxnSpPr>
            <a:cxnSpLocks/>
          </p:cNvCxnSpPr>
          <p:nvPr/>
        </p:nvCxnSpPr>
        <p:spPr>
          <a:xfrm>
            <a:off x="630221" y="1781171"/>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504271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571A67-E96F-4CFE-A465-21778A49FA76}"/>
              </a:ext>
            </a:extLst>
          </p:cNvPr>
          <p:cNvPicPr>
            <a:picLocks noChangeAspect="1"/>
          </p:cNvPicPr>
          <p:nvPr/>
        </p:nvPicPr>
        <p:blipFill>
          <a:blip r:embed="rId4"/>
          <a:stretch>
            <a:fillRect/>
          </a:stretch>
        </p:blipFill>
        <p:spPr>
          <a:xfrm>
            <a:off x="2337862" y="2113841"/>
            <a:ext cx="7516275" cy="3353268"/>
          </a:xfrm>
          <a:prstGeom prst="rect">
            <a:avLst/>
          </a:prstGeom>
        </p:spPr>
      </p:pic>
      <p:sp>
        <p:nvSpPr>
          <p:cNvPr id="6" name="Rectangle 5">
            <a:extLst>
              <a:ext uri="{FF2B5EF4-FFF2-40B4-BE49-F238E27FC236}">
                <a16:creationId xmlns:a16="http://schemas.microsoft.com/office/drawing/2014/main" id="{22E58C82-A199-434E-B32C-E150157B36C5}"/>
              </a:ext>
            </a:extLst>
          </p:cNvPr>
          <p:cNvSpPr/>
          <p:nvPr/>
        </p:nvSpPr>
        <p:spPr>
          <a:xfrm>
            <a:off x="6204910" y="6107190"/>
            <a:ext cx="2546531"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Select Add Users</a:t>
            </a:r>
          </a:p>
        </p:txBody>
      </p:sp>
      <p:cxnSp>
        <p:nvCxnSpPr>
          <p:cNvPr id="3" name="Connector: Elbow 2">
            <a:extLst>
              <a:ext uri="{FF2B5EF4-FFF2-40B4-BE49-F238E27FC236}">
                <a16:creationId xmlns:a16="http://schemas.microsoft.com/office/drawing/2014/main" id="{2789E6D2-45F7-4913-B36F-78AEEF87D419}"/>
              </a:ext>
            </a:extLst>
          </p:cNvPr>
          <p:cNvCxnSpPr>
            <a:cxnSpLocks/>
          </p:cNvCxnSpPr>
          <p:nvPr/>
        </p:nvCxnSpPr>
        <p:spPr>
          <a:xfrm rot="5400000" flipH="1" flipV="1">
            <a:off x="7905705" y="4872750"/>
            <a:ext cx="640080" cy="1828800"/>
          </a:xfrm>
          <a:prstGeom prst="bent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F4DEC78-BF36-2E8E-E6C1-D23994575BB0}"/>
              </a:ext>
            </a:extLst>
          </p:cNvPr>
          <p:cNvSpPr txBox="1">
            <a:spLocks/>
          </p:cNvSpPr>
          <p:nvPr/>
        </p:nvSpPr>
        <p:spPr>
          <a:xfrm>
            <a:off x="630220" y="936549"/>
            <a:ext cx="7641511"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3 – ENROLL YOURSELF</a:t>
            </a:r>
          </a:p>
        </p:txBody>
      </p:sp>
      <p:cxnSp>
        <p:nvCxnSpPr>
          <p:cNvPr id="7" name="Straight Connector 6">
            <a:extLst>
              <a:ext uri="{FF2B5EF4-FFF2-40B4-BE49-F238E27FC236}">
                <a16:creationId xmlns:a16="http://schemas.microsoft.com/office/drawing/2014/main" id="{FB014027-C58C-A94B-3282-B2F4E278F1BC}"/>
              </a:ext>
            </a:extLst>
          </p:cNvPr>
          <p:cNvCxnSpPr>
            <a:cxnSpLocks/>
          </p:cNvCxnSpPr>
          <p:nvPr/>
        </p:nvCxnSpPr>
        <p:spPr>
          <a:xfrm>
            <a:off x="630220" y="1712836"/>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12822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769" y="814784"/>
            <a:ext cx="10818422" cy="861775"/>
          </a:xfrm>
        </p:spPr>
        <p:txBody>
          <a:bodyPr vert="horz" lIns="91440" tIns="45720" rIns="91440" bIns="45720" rtlCol="0" anchor="ctr" anchorCtr="0">
            <a:normAutofit/>
          </a:bodyPr>
          <a:lstStyle/>
          <a:p>
            <a:r>
              <a:rPr lang="en-US" sz="3600" dirty="0">
                <a:latin typeface="Arial Rounded MT Bold" panose="020F0704030504030204" pitchFamily="34" charset="0"/>
                <a:cs typeface="Segoe UI" panose="020B0502040204020203" pitchFamily="34" charset="0"/>
              </a:rPr>
              <a:t>Accept </a:t>
            </a:r>
            <a:r>
              <a:rPr lang="en-US" sz="3600" b="0" dirty="0">
                <a:latin typeface="Arial Rounded MT Bold" panose="020F0704030504030204" pitchFamily="34" charset="0"/>
                <a:cs typeface="Segoe UI" panose="020B0502040204020203" pitchFamily="34" charset="0"/>
              </a:rPr>
              <a:t>invitation</a:t>
            </a:r>
            <a:r>
              <a:rPr lang="en-US" sz="3600" dirty="0">
                <a:latin typeface="Arial Rounded MT Bold" panose="020F0704030504030204" pitchFamily="34" charset="0"/>
                <a:cs typeface="Segoe UI" panose="020B0502040204020203" pitchFamily="34" charset="0"/>
              </a:rPr>
              <a:t> to the course</a:t>
            </a:r>
          </a:p>
        </p:txBody>
      </p:sp>
      <p:sp>
        <p:nvSpPr>
          <p:cNvPr id="6" name="TextBox 5"/>
          <p:cNvSpPr txBox="1"/>
          <p:nvPr/>
        </p:nvSpPr>
        <p:spPr>
          <a:xfrm>
            <a:off x="1906962" y="5532755"/>
            <a:ext cx="8378075" cy="830997"/>
          </a:xfrm>
          <a:prstGeom prst="rect">
            <a:avLst/>
          </a:prstGeom>
          <a:noFill/>
        </p:spPr>
        <p:txBody>
          <a:bodyPr wrap="square" rtlCol="0">
            <a:spAutoFit/>
          </a:bodyPr>
          <a:lstStyle/>
          <a:p>
            <a:pPr algn="ctr">
              <a:spcBef>
                <a:spcPts val="600"/>
              </a:spcBef>
            </a:pPr>
            <a:r>
              <a:rPr lang="en-US" sz="2400" dirty="0">
                <a:latin typeface="Arial" panose="020B0604020202020204" pitchFamily="34" charset="0"/>
                <a:cs typeface="Arial" panose="020B0604020202020204" pitchFamily="34" charset="0"/>
              </a:rPr>
              <a:t>On the homepage of the course, you will receive an invitation to join the course.  You must accept to join.</a:t>
            </a:r>
          </a:p>
        </p:txBody>
      </p:sp>
      <p:pic>
        <p:nvPicPr>
          <p:cNvPr id="4" name="Picture 3">
            <a:extLst>
              <a:ext uri="{FF2B5EF4-FFF2-40B4-BE49-F238E27FC236}">
                <a16:creationId xmlns:a16="http://schemas.microsoft.com/office/drawing/2014/main" id="{48C0D3AB-0ABB-4B68-8D54-03DC7BA5C44C}"/>
              </a:ext>
            </a:extLst>
          </p:cNvPr>
          <p:cNvPicPr>
            <a:picLocks noChangeAspect="1"/>
          </p:cNvPicPr>
          <p:nvPr/>
        </p:nvPicPr>
        <p:blipFill>
          <a:blip r:embed="rId4"/>
          <a:stretch>
            <a:fillRect/>
          </a:stretch>
        </p:blipFill>
        <p:spPr>
          <a:xfrm>
            <a:off x="1560184" y="1891721"/>
            <a:ext cx="9071632" cy="3502072"/>
          </a:xfrm>
          <a:prstGeom prst="rect">
            <a:avLst/>
          </a:prstGeom>
        </p:spPr>
      </p:pic>
    </p:spTree>
    <p:custDataLst>
      <p:tags r:id="rId1"/>
    </p:custDataLst>
    <p:extLst>
      <p:ext uri="{BB962C8B-B14F-4D97-AF65-F5344CB8AC3E}">
        <p14:creationId xmlns:p14="http://schemas.microsoft.com/office/powerpoint/2010/main" val="107878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3C7D2F1-330B-AD78-4DBE-B7932115E202}"/>
              </a:ext>
            </a:extLst>
          </p:cNvPr>
          <p:cNvSpPr txBox="1">
            <a:spLocks/>
          </p:cNvSpPr>
          <p:nvPr/>
        </p:nvSpPr>
        <p:spPr>
          <a:xfrm>
            <a:off x="630221" y="3988405"/>
            <a:ext cx="9916756"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4 – ADD CONTENT TO YOUR COURSE</a:t>
            </a:r>
          </a:p>
        </p:txBody>
      </p:sp>
      <p:cxnSp>
        <p:nvCxnSpPr>
          <p:cNvPr id="5" name="Straight Connector 4">
            <a:extLst>
              <a:ext uri="{FF2B5EF4-FFF2-40B4-BE49-F238E27FC236}">
                <a16:creationId xmlns:a16="http://schemas.microsoft.com/office/drawing/2014/main" id="{B3AAE3E5-E2DE-F5B4-0E29-2D9E76C17D54}"/>
              </a:ext>
            </a:extLst>
          </p:cNvPr>
          <p:cNvCxnSpPr>
            <a:cxnSpLocks/>
          </p:cNvCxnSpPr>
          <p:nvPr/>
        </p:nvCxnSpPr>
        <p:spPr>
          <a:xfrm>
            <a:off x="630221" y="3988405"/>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372D29-E075-83B5-6223-303E89A25BB8}"/>
              </a:ext>
            </a:extLst>
          </p:cNvPr>
          <p:cNvCxnSpPr>
            <a:cxnSpLocks/>
          </p:cNvCxnSpPr>
          <p:nvPr/>
        </p:nvCxnSpPr>
        <p:spPr>
          <a:xfrm>
            <a:off x="630221" y="4762501"/>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C75DE55-FB29-D953-2983-1AD31B434FCF}"/>
              </a:ext>
            </a:extLst>
          </p:cNvPr>
          <p:cNvSpPr txBox="1"/>
          <p:nvPr/>
        </p:nvSpPr>
        <p:spPr>
          <a:xfrm>
            <a:off x="630221" y="5016701"/>
            <a:ext cx="10931558" cy="603050"/>
          </a:xfrm>
          <a:prstGeom prst="rect">
            <a:avLst/>
          </a:prstGeom>
          <a:noFill/>
        </p:spPr>
        <p:txBody>
          <a:bodyPr wrap="square" rtlCol="0">
            <a:spAutoFit/>
          </a:bodyPr>
          <a:lstStyle/>
          <a:p>
            <a:pPr algn="ctr">
              <a:lnSpc>
                <a:spcPct val="110000"/>
              </a:lnSpc>
              <a:spcBef>
                <a:spcPts val="1200"/>
              </a:spcBef>
            </a:pPr>
            <a:r>
              <a:rPr lang="en-US" sz="3200" b="0" dirty="0">
                <a:solidFill>
                  <a:srgbClr val="E34D20"/>
                </a:solidFill>
                <a:latin typeface="Arial Rounded MT Bold" panose="020F0704030504030204" pitchFamily="34" charset="0"/>
                <a:cs typeface="Segoe UI" panose="020B0502040204020203" pitchFamily="34" charset="0"/>
              </a:rPr>
              <a:t>LAPs  </a:t>
            </a:r>
            <a:r>
              <a:rPr lang="en-US" sz="3200" b="0" dirty="0">
                <a:solidFill>
                  <a:srgbClr val="E34D20"/>
                </a:solidFill>
                <a:latin typeface="Arial Rounded MT Bold" panose="020F0704030504030204" pitchFamily="34" charset="0"/>
                <a:cs typeface="Segoe UI" panose="020B0502040204020203" pitchFamily="34" charset="0"/>
                <a:sym typeface="Wingdings" panose="05000000000000000000" pitchFamily="2" charset="2"/>
              </a:rPr>
              <a:t>  </a:t>
            </a:r>
            <a:r>
              <a:rPr lang="en-US" sz="3200" b="0" dirty="0">
                <a:solidFill>
                  <a:srgbClr val="E34D20"/>
                </a:solidFill>
                <a:latin typeface="Arial Rounded MT Bold" panose="020F0704030504030204" pitchFamily="34" charset="0"/>
                <a:cs typeface="Segoe UI" panose="020B0502040204020203" pitchFamily="34" charset="0"/>
              </a:rPr>
              <a:t>Learning Center Course Guide</a:t>
            </a:r>
            <a:endParaRPr lang="en-US" sz="3200" dirty="0">
              <a:solidFill>
                <a:srgbClr val="E34D20"/>
              </a:solidFill>
            </a:endParaRPr>
          </a:p>
        </p:txBody>
      </p:sp>
    </p:spTree>
    <p:extLst>
      <p:ext uri="{BB962C8B-B14F-4D97-AF65-F5344CB8AC3E}">
        <p14:creationId xmlns:p14="http://schemas.microsoft.com/office/powerpoint/2010/main" val="738442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965" y="935190"/>
            <a:ext cx="10732348" cy="763077"/>
          </a:xfrm>
        </p:spPr>
        <p:txBody>
          <a:bodyPr vert="horz" lIns="91440" tIns="45720" rIns="91440" bIns="45720" rtlCol="0" anchor="ctr" anchorCtr="0">
            <a:noAutofit/>
          </a:bodyPr>
          <a:lstStyle/>
          <a:p>
            <a:pPr algn="l"/>
            <a:r>
              <a:rPr lang="en-US" sz="3733" b="0" cap="all" dirty="0">
                <a:latin typeface="Arial Rounded MT Bold" panose="020F0704030504030204" pitchFamily="34" charset="0"/>
                <a:cs typeface="Segoe UI" panose="020B0502040204020203" pitchFamily="34" charset="0"/>
              </a:rPr>
              <a:t>What are LAPs?</a:t>
            </a:r>
          </a:p>
        </p:txBody>
      </p:sp>
      <p:sp>
        <p:nvSpPr>
          <p:cNvPr id="3" name="Content Placeholder 2"/>
          <p:cNvSpPr>
            <a:spLocks noGrp="1"/>
          </p:cNvSpPr>
          <p:nvPr>
            <p:ph idx="1"/>
          </p:nvPr>
        </p:nvSpPr>
        <p:spPr>
          <a:xfrm>
            <a:off x="667965" y="2082330"/>
            <a:ext cx="11095410" cy="3840480"/>
          </a:xfrm>
        </p:spPr>
        <p:txBody>
          <a:bodyPr>
            <a:noAutofit/>
          </a:bodyPr>
          <a:lstStyle/>
          <a:p>
            <a:pPr>
              <a:spcBef>
                <a:spcPts val="1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Learning Activity Packages (aka Leadership, Attitude, Performance Modules)</a:t>
            </a:r>
          </a:p>
          <a:p>
            <a:pPr>
              <a:spcBef>
                <a:spcPts val="1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Research-based and align with national standards for marketing, management, finance, and business administration</a:t>
            </a:r>
          </a:p>
          <a:p>
            <a:pPr>
              <a:spcBef>
                <a:spcPts val="1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Provide relevant information on the topic</a:t>
            </a:r>
          </a:p>
          <a:p>
            <a:pPr>
              <a:spcBef>
                <a:spcPts val="1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Target audience = high school students</a:t>
            </a:r>
          </a:p>
          <a:p>
            <a:pPr>
              <a:spcBef>
                <a:spcPts val="1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Several components of a LAP that can be used</a:t>
            </a:r>
          </a:p>
          <a:p>
            <a:pPr>
              <a:spcBef>
                <a:spcPts val="16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All components </a:t>
            </a:r>
            <a:r>
              <a:rPr lang="en-US" sz="2400" i="1" dirty="0">
                <a:latin typeface="Arial" panose="020B0604020202020204" pitchFamily="34" charset="0"/>
                <a:cs typeface="Arial" panose="020B0604020202020204" pitchFamily="34" charset="0"/>
              </a:rPr>
              <a:t>do not</a:t>
            </a:r>
            <a:r>
              <a:rPr lang="en-US" sz="2400" dirty="0">
                <a:latin typeface="Arial" panose="020B0604020202020204" pitchFamily="34" charset="0"/>
                <a:cs typeface="Arial" panose="020B0604020202020204" pitchFamily="34" charset="0"/>
              </a:rPr>
              <a:t> have to be used to be effective</a:t>
            </a:r>
          </a:p>
          <a:p>
            <a:pPr>
              <a:spcBef>
                <a:spcPts val="1600"/>
              </a:spcBef>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0" indent="0">
              <a:spcBef>
                <a:spcPts val="1600"/>
              </a:spcBef>
              <a:buNone/>
            </a:pPr>
            <a:endParaRPr lang="en-US" sz="24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42A72B73-C77F-BE75-DC0F-0A81F91C8F27}"/>
              </a:ext>
            </a:extLst>
          </p:cNvPr>
          <p:cNvCxnSpPr>
            <a:cxnSpLocks/>
          </p:cNvCxnSpPr>
          <p:nvPr/>
        </p:nvCxnSpPr>
        <p:spPr>
          <a:xfrm>
            <a:off x="630220" y="1712836"/>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69672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9C08-8D5F-42D7-81C1-DB772ADD9AE1}"/>
              </a:ext>
            </a:extLst>
          </p:cNvPr>
          <p:cNvSpPr>
            <a:spLocks noGrp="1"/>
          </p:cNvSpPr>
          <p:nvPr>
            <p:ph type="title"/>
          </p:nvPr>
        </p:nvSpPr>
        <p:spPr>
          <a:xfrm>
            <a:off x="650449" y="1228729"/>
            <a:ext cx="11541551" cy="951392"/>
          </a:xfrm>
        </p:spPr>
        <p:txBody>
          <a:bodyPr>
            <a:normAutofit/>
          </a:bodyPr>
          <a:lstStyle/>
          <a:p>
            <a:pPr algn="l"/>
            <a:r>
              <a:rPr lang="en-US" sz="4000" dirty="0">
                <a:latin typeface="Arial Rounded MT Bold" panose="020F0704030504030204" pitchFamily="34" charset="0"/>
                <a:cs typeface="Segoe UI" panose="020B0502040204020203" pitchFamily="34" charset="0"/>
              </a:rPr>
              <a:t>SESSION GOALS</a:t>
            </a:r>
          </a:p>
        </p:txBody>
      </p:sp>
      <p:sp>
        <p:nvSpPr>
          <p:cNvPr id="4" name="TextBox 3">
            <a:extLst>
              <a:ext uri="{FF2B5EF4-FFF2-40B4-BE49-F238E27FC236}">
                <a16:creationId xmlns:a16="http://schemas.microsoft.com/office/drawing/2014/main" id="{8AC77F08-5BAA-4BE9-A1E0-13D638B27240}"/>
              </a:ext>
            </a:extLst>
          </p:cNvPr>
          <p:cNvSpPr txBox="1"/>
          <p:nvPr/>
        </p:nvSpPr>
        <p:spPr>
          <a:xfrm>
            <a:off x="650449" y="2499004"/>
            <a:ext cx="9524010" cy="2523768"/>
          </a:xfrm>
          <a:prstGeom prst="rect">
            <a:avLst/>
          </a:prstGeom>
          <a:noFill/>
        </p:spPr>
        <p:txBody>
          <a:bodyPr wrap="square" rtlCol="0">
            <a:spAutoFit/>
          </a:bodyPr>
          <a:lstStyle/>
          <a:p>
            <a:pPr marL="285744" indent="-285744">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Accessing the MBA Learning Center</a:t>
            </a:r>
          </a:p>
          <a:p>
            <a:pPr marL="285744" indent="-285744">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Developing a Course</a:t>
            </a:r>
          </a:p>
          <a:p>
            <a:pPr marL="285744" indent="-285744">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Adding the Teacher Role</a:t>
            </a:r>
          </a:p>
          <a:p>
            <a:pPr marL="285744" indent="-285744">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Retrieving Content from the Commons</a:t>
            </a:r>
          </a:p>
        </p:txBody>
      </p:sp>
      <p:cxnSp>
        <p:nvCxnSpPr>
          <p:cNvPr id="5" name="Straight Connector 4">
            <a:extLst>
              <a:ext uri="{FF2B5EF4-FFF2-40B4-BE49-F238E27FC236}">
                <a16:creationId xmlns:a16="http://schemas.microsoft.com/office/drawing/2014/main" id="{59075D18-42E5-1AC6-6BD7-B72DA68DECAD}"/>
              </a:ext>
            </a:extLst>
          </p:cNvPr>
          <p:cNvCxnSpPr>
            <a:cxnSpLocks/>
          </p:cNvCxnSpPr>
          <p:nvPr/>
        </p:nvCxnSpPr>
        <p:spPr>
          <a:xfrm>
            <a:off x="634983" y="2180121"/>
            <a:ext cx="10922033"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65079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A1C3A5A-1033-40B5-B2BC-95335F483433}"/>
              </a:ext>
            </a:extLst>
          </p:cNvPr>
          <p:cNvSpPr txBox="1">
            <a:spLocks/>
          </p:cNvSpPr>
          <p:nvPr/>
        </p:nvSpPr>
        <p:spPr>
          <a:xfrm>
            <a:off x="630221" y="991699"/>
            <a:ext cx="10804568"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4 – ADD CONTENT TO YOUR COURSE</a:t>
            </a:r>
          </a:p>
        </p:txBody>
      </p:sp>
      <p:pic>
        <p:nvPicPr>
          <p:cNvPr id="3" name="Picture 2">
            <a:extLst>
              <a:ext uri="{FF2B5EF4-FFF2-40B4-BE49-F238E27FC236}">
                <a16:creationId xmlns:a16="http://schemas.microsoft.com/office/drawing/2014/main" id="{C32570DF-E1C4-465B-8DE7-802EA3A0EAE5}"/>
              </a:ext>
            </a:extLst>
          </p:cNvPr>
          <p:cNvPicPr>
            <a:picLocks noChangeAspect="1"/>
          </p:cNvPicPr>
          <p:nvPr/>
        </p:nvPicPr>
        <p:blipFill>
          <a:blip r:embed="rId4"/>
          <a:stretch>
            <a:fillRect/>
          </a:stretch>
        </p:blipFill>
        <p:spPr>
          <a:xfrm>
            <a:off x="758975" y="2047009"/>
            <a:ext cx="674222" cy="4499265"/>
          </a:xfrm>
          <a:prstGeom prst="rect">
            <a:avLst/>
          </a:prstGeom>
        </p:spPr>
      </p:pic>
      <p:sp>
        <p:nvSpPr>
          <p:cNvPr id="4" name="TextBox 3">
            <a:extLst>
              <a:ext uri="{FF2B5EF4-FFF2-40B4-BE49-F238E27FC236}">
                <a16:creationId xmlns:a16="http://schemas.microsoft.com/office/drawing/2014/main" id="{06C9D924-3FDD-47A0-8F21-27EBBB0A6EBD}"/>
              </a:ext>
            </a:extLst>
          </p:cNvPr>
          <p:cNvSpPr txBox="1"/>
          <p:nvPr/>
        </p:nvSpPr>
        <p:spPr>
          <a:xfrm>
            <a:off x="1624007" y="2862062"/>
            <a:ext cx="9809018" cy="3139321"/>
          </a:xfrm>
          <a:prstGeom prst="rect">
            <a:avLst/>
          </a:prstGeom>
          <a:noFill/>
        </p:spPr>
        <p:txBody>
          <a:bodyPr wrap="square" rtlCol="0">
            <a:spAutoFit/>
          </a:bodyPr>
          <a:lstStyle/>
          <a:p>
            <a:pPr marL="285744" indent="-285744">
              <a:spcBef>
                <a:spcPts val="12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MBA Learning Center Canvas </a:t>
            </a:r>
            <a:r>
              <a:rPr lang="en-US" sz="2400" b="1" dirty="0">
                <a:latin typeface="Arial" panose="020B0604020202020204" pitchFamily="34" charset="0"/>
                <a:cs typeface="Arial" panose="020B0604020202020204" pitchFamily="34" charset="0"/>
              </a:rPr>
              <a:t>DOES NOT </a:t>
            </a:r>
            <a:r>
              <a:rPr lang="en-US" sz="2400" dirty="0">
                <a:latin typeface="Arial" panose="020B0604020202020204" pitchFamily="34" charset="0"/>
                <a:cs typeface="Arial" panose="020B0604020202020204" pitchFamily="34" charset="0"/>
              </a:rPr>
              <a:t>communicate with your school district’s Canvas.</a:t>
            </a:r>
          </a:p>
          <a:p>
            <a:pPr marL="285744" indent="-285744">
              <a:spcBef>
                <a:spcPts val="12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You </a:t>
            </a:r>
            <a:r>
              <a:rPr lang="en-US" sz="2400" b="1" dirty="0">
                <a:latin typeface="Arial" panose="020B0604020202020204" pitchFamily="34" charset="0"/>
                <a:cs typeface="Arial" panose="020B0604020202020204" pitchFamily="34" charset="0"/>
              </a:rPr>
              <a:t>cannot</a:t>
            </a:r>
            <a:r>
              <a:rPr lang="en-US" sz="2400" dirty="0">
                <a:latin typeface="Arial" panose="020B0604020202020204" pitchFamily="34" charset="0"/>
                <a:cs typeface="Arial" panose="020B0604020202020204" pitchFamily="34" charset="0"/>
              </a:rPr>
              <a:t> access MBA Learning Center’s Commons from your school district’s Canvas.</a:t>
            </a:r>
          </a:p>
          <a:p>
            <a:pPr marL="285744" indent="-285744">
              <a:spcBef>
                <a:spcPts val="12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Add LAPs to your course by selecting Commons in the MBA Learning Center.</a:t>
            </a:r>
          </a:p>
          <a:p>
            <a:pPr marL="285744" indent="-285744">
              <a:spcBef>
                <a:spcPts val="1200"/>
              </a:spcBef>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E3A3953F-9ACD-4DB6-FBC1-F8999338B136}"/>
              </a:ext>
            </a:extLst>
          </p:cNvPr>
          <p:cNvCxnSpPr>
            <a:cxnSpLocks/>
          </p:cNvCxnSpPr>
          <p:nvPr/>
        </p:nvCxnSpPr>
        <p:spPr>
          <a:xfrm>
            <a:off x="630221" y="1795963"/>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86599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C9D924-3FDD-47A0-8F21-27EBBB0A6EBD}"/>
              </a:ext>
            </a:extLst>
          </p:cNvPr>
          <p:cNvSpPr txBox="1"/>
          <p:nvPr/>
        </p:nvSpPr>
        <p:spPr>
          <a:xfrm>
            <a:off x="630220" y="2039024"/>
            <a:ext cx="10931558" cy="892552"/>
          </a:xfrm>
          <a:prstGeom prst="rect">
            <a:avLst/>
          </a:prstGeom>
          <a:noFill/>
        </p:spPr>
        <p:txBody>
          <a:bodyPr wrap="square" rtlCol="0">
            <a:spAutoFit/>
          </a:bodyPr>
          <a:lstStyle/>
          <a:p>
            <a:pPr algn="ctr">
              <a:spcBef>
                <a:spcPts val="600"/>
              </a:spcBef>
            </a:pPr>
            <a:r>
              <a:rPr lang="en-US" sz="2600" dirty="0">
                <a:latin typeface="Arial" panose="020B0604020202020204" pitchFamily="34" charset="0"/>
                <a:cs typeface="Arial" panose="020B0604020202020204" pitchFamily="34" charset="0"/>
              </a:rPr>
              <a:t>If this is the first time you have accessed the MBA Learning Center, you will need to authorize it.  Click the Authorize button.</a:t>
            </a:r>
          </a:p>
        </p:txBody>
      </p:sp>
      <p:pic>
        <p:nvPicPr>
          <p:cNvPr id="5" name="Picture 4">
            <a:extLst>
              <a:ext uri="{FF2B5EF4-FFF2-40B4-BE49-F238E27FC236}">
                <a16:creationId xmlns:a16="http://schemas.microsoft.com/office/drawing/2014/main" id="{4BFDB201-3E24-4E50-9B6B-3D9416F3609C}"/>
              </a:ext>
            </a:extLst>
          </p:cNvPr>
          <p:cNvPicPr>
            <a:picLocks noChangeAspect="1"/>
          </p:cNvPicPr>
          <p:nvPr/>
        </p:nvPicPr>
        <p:blipFill>
          <a:blip r:embed="rId4"/>
          <a:stretch>
            <a:fillRect/>
          </a:stretch>
        </p:blipFill>
        <p:spPr>
          <a:xfrm>
            <a:off x="2992587" y="3045671"/>
            <a:ext cx="6206825" cy="3541939"/>
          </a:xfrm>
          <a:prstGeom prst="rect">
            <a:avLst/>
          </a:prstGeom>
        </p:spPr>
      </p:pic>
      <p:sp>
        <p:nvSpPr>
          <p:cNvPr id="6" name="Title 1">
            <a:extLst>
              <a:ext uri="{FF2B5EF4-FFF2-40B4-BE49-F238E27FC236}">
                <a16:creationId xmlns:a16="http://schemas.microsoft.com/office/drawing/2014/main" id="{3348B94B-F12F-C4DC-EBB6-1CA5AD0E303A}"/>
              </a:ext>
            </a:extLst>
          </p:cNvPr>
          <p:cNvSpPr txBox="1">
            <a:spLocks/>
          </p:cNvSpPr>
          <p:nvPr/>
        </p:nvSpPr>
        <p:spPr>
          <a:xfrm>
            <a:off x="630220" y="950764"/>
            <a:ext cx="10804568"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4 – ADD CONTENT TO YOUR COURSE</a:t>
            </a:r>
          </a:p>
        </p:txBody>
      </p:sp>
      <p:cxnSp>
        <p:nvCxnSpPr>
          <p:cNvPr id="7" name="Straight Connector 6">
            <a:extLst>
              <a:ext uri="{FF2B5EF4-FFF2-40B4-BE49-F238E27FC236}">
                <a16:creationId xmlns:a16="http://schemas.microsoft.com/office/drawing/2014/main" id="{AA21BC03-7A1A-F12A-C5DA-100BF1B9B918}"/>
              </a:ext>
            </a:extLst>
          </p:cNvPr>
          <p:cNvCxnSpPr>
            <a:cxnSpLocks/>
          </p:cNvCxnSpPr>
          <p:nvPr/>
        </p:nvCxnSpPr>
        <p:spPr>
          <a:xfrm>
            <a:off x="630220" y="1733618"/>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98688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40903B-FFD8-4F5B-9A3E-F8D8DE8A700C}"/>
              </a:ext>
            </a:extLst>
          </p:cNvPr>
          <p:cNvPicPr>
            <a:picLocks noChangeAspect="1"/>
          </p:cNvPicPr>
          <p:nvPr/>
        </p:nvPicPr>
        <p:blipFill>
          <a:blip r:embed="rId4"/>
          <a:stretch>
            <a:fillRect/>
          </a:stretch>
        </p:blipFill>
        <p:spPr>
          <a:xfrm>
            <a:off x="630220" y="2121397"/>
            <a:ext cx="5679374" cy="4237840"/>
          </a:xfrm>
          <a:prstGeom prst="rect">
            <a:avLst/>
          </a:prstGeom>
        </p:spPr>
      </p:pic>
      <p:sp>
        <p:nvSpPr>
          <p:cNvPr id="7" name="TextBox 6">
            <a:extLst>
              <a:ext uri="{FF2B5EF4-FFF2-40B4-BE49-F238E27FC236}">
                <a16:creationId xmlns:a16="http://schemas.microsoft.com/office/drawing/2014/main" id="{ACA1E048-A1DF-414E-909B-2453B18B4955}"/>
              </a:ext>
            </a:extLst>
          </p:cNvPr>
          <p:cNvSpPr txBox="1"/>
          <p:nvPr/>
        </p:nvSpPr>
        <p:spPr>
          <a:xfrm>
            <a:off x="6786490" y="3039988"/>
            <a:ext cx="4649448" cy="2400657"/>
          </a:xfrm>
          <a:prstGeom prst="rect">
            <a:avLst/>
          </a:prstGeom>
          <a:noFill/>
        </p:spPr>
        <p:txBody>
          <a:bodyPr wrap="square" rtlCol="0">
            <a:spAutoFit/>
          </a:bodyPr>
          <a:lstStyle/>
          <a:p>
            <a:pPr>
              <a:spcBef>
                <a:spcPts val="1200"/>
              </a:spcBef>
            </a:pPr>
            <a:r>
              <a:rPr lang="en-US" sz="2400" dirty="0">
                <a:latin typeface="Arial" panose="020B0604020202020204" pitchFamily="34" charset="0"/>
                <a:cs typeface="Arial" panose="020B0604020202020204" pitchFamily="34" charset="0"/>
              </a:rPr>
              <a:t>There are different ways to search for LAPs:</a:t>
            </a:r>
          </a:p>
          <a:p>
            <a:pPr marL="285744" indent="-285744">
              <a:spcBef>
                <a:spcPts val="1200"/>
              </a:spcBef>
              <a:buFontTx/>
              <a:buChar char="-"/>
            </a:pPr>
            <a:r>
              <a:rPr lang="en-US" sz="2400" dirty="0">
                <a:latin typeface="Arial" panose="020B0604020202020204" pitchFamily="34" charset="0"/>
                <a:cs typeface="Arial" panose="020B0604020202020204" pitchFamily="34" charset="0"/>
              </a:rPr>
              <a:t>By LAP number (BL-001)</a:t>
            </a:r>
          </a:p>
          <a:p>
            <a:pPr marL="285744" indent="-285744">
              <a:spcBef>
                <a:spcPts val="1200"/>
              </a:spcBef>
              <a:buFontTx/>
              <a:buChar char="-"/>
            </a:pPr>
            <a:r>
              <a:rPr lang="en-US" sz="2400" dirty="0">
                <a:latin typeface="Arial" panose="020B0604020202020204" pitchFamily="34" charset="0"/>
                <a:cs typeface="Arial" panose="020B0604020202020204" pitchFamily="34" charset="0"/>
              </a:rPr>
              <a:t>By LAP name </a:t>
            </a:r>
          </a:p>
          <a:p>
            <a:pPr marL="285744" indent="-285744">
              <a:spcBef>
                <a:spcPts val="1200"/>
              </a:spcBef>
              <a:buFontTx/>
              <a:buChar char="-"/>
            </a:pPr>
            <a:r>
              <a:rPr lang="en-US" sz="2400" dirty="0">
                <a:latin typeface="Arial" panose="020B0604020202020204" pitchFamily="34" charset="0"/>
                <a:cs typeface="Arial" panose="020B0604020202020204" pitchFamily="34" charset="0"/>
              </a:rPr>
              <a:t>By keyword or subject area</a:t>
            </a:r>
          </a:p>
        </p:txBody>
      </p:sp>
      <p:sp>
        <p:nvSpPr>
          <p:cNvPr id="5" name="Title 1">
            <a:extLst>
              <a:ext uri="{FF2B5EF4-FFF2-40B4-BE49-F238E27FC236}">
                <a16:creationId xmlns:a16="http://schemas.microsoft.com/office/drawing/2014/main" id="{3583F45B-08E0-6E63-44AE-E0E9198935DC}"/>
              </a:ext>
            </a:extLst>
          </p:cNvPr>
          <p:cNvSpPr txBox="1">
            <a:spLocks/>
          </p:cNvSpPr>
          <p:nvPr/>
        </p:nvSpPr>
        <p:spPr>
          <a:xfrm>
            <a:off x="631370" y="1030293"/>
            <a:ext cx="10804568"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4 – ADD CONTENT TO YOUR COURSE</a:t>
            </a:r>
          </a:p>
        </p:txBody>
      </p:sp>
      <p:cxnSp>
        <p:nvCxnSpPr>
          <p:cNvPr id="8" name="Straight Connector 7">
            <a:extLst>
              <a:ext uri="{FF2B5EF4-FFF2-40B4-BE49-F238E27FC236}">
                <a16:creationId xmlns:a16="http://schemas.microsoft.com/office/drawing/2014/main" id="{380D362D-3759-DC47-9532-817BB386C19C}"/>
              </a:ext>
            </a:extLst>
          </p:cNvPr>
          <p:cNvCxnSpPr>
            <a:cxnSpLocks/>
          </p:cNvCxnSpPr>
          <p:nvPr/>
        </p:nvCxnSpPr>
        <p:spPr>
          <a:xfrm>
            <a:off x="630220" y="1795963"/>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0265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A1E048-A1DF-414E-909B-2453B18B4955}"/>
              </a:ext>
            </a:extLst>
          </p:cNvPr>
          <p:cNvSpPr txBox="1"/>
          <p:nvPr/>
        </p:nvSpPr>
        <p:spPr>
          <a:xfrm>
            <a:off x="1747155" y="5668512"/>
            <a:ext cx="8697685"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Once LAP is located, click the resource title (LAP name) to preview the contents and import the LAP.</a:t>
            </a:r>
          </a:p>
        </p:txBody>
      </p:sp>
      <p:pic>
        <p:nvPicPr>
          <p:cNvPr id="3" name="Picture 2">
            <a:extLst>
              <a:ext uri="{FF2B5EF4-FFF2-40B4-BE49-F238E27FC236}">
                <a16:creationId xmlns:a16="http://schemas.microsoft.com/office/drawing/2014/main" id="{DB9F9E43-D9CC-483A-A2EB-16C844799D08}"/>
              </a:ext>
            </a:extLst>
          </p:cNvPr>
          <p:cNvPicPr>
            <a:picLocks noChangeAspect="1"/>
          </p:cNvPicPr>
          <p:nvPr/>
        </p:nvPicPr>
        <p:blipFill>
          <a:blip r:embed="rId4"/>
          <a:stretch>
            <a:fillRect/>
          </a:stretch>
        </p:blipFill>
        <p:spPr>
          <a:xfrm>
            <a:off x="2539225" y="2013087"/>
            <a:ext cx="6986559" cy="3560422"/>
          </a:xfrm>
          <a:prstGeom prst="rect">
            <a:avLst/>
          </a:prstGeom>
        </p:spPr>
      </p:pic>
      <p:sp>
        <p:nvSpPr>
          <p:cNvPr id="6" name="Title 1">
            <a:extLst>
              <a:ext uri="{FF2B5EF4-FFF2-40B4-BE49-F238E27FC236}">
                <a16:creationId xmlns:a16="http://schemas.microsoft.com/office/drawing/2014/main" id="{0C369DAF-05C4-4F96-BFE3-B8ABF2A7AA1E}"/>
              </a:ext>
            </a:extLst>
          </p:cNvPr>
          <p:cNvSpPr txBox="1">
            <a:spLocks/>
          </p:cNvSpPr>
          <p:nvPr/>
        </p:nvSpPr>
        <p:spPr>
          <a:xfrm>
            <a:off x="630221" y="1040052"/>
            <a:ext cx="10804568"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4 – ADD CONTENT TO YOUR COURSE</a:t>
            </a:r>
          </a:p>
        </p:txBody>
      </p:sp>
      <p:cxnSp>
        <p:nvCxnSpPr>
          <p:cNvPr id="5" name="Straight Connector 4">
            <a:extLst>
              <a:ext uri="{FF2B5EF4-FFF2-40B4-BE49-F238E27FC236}">
                <a16:creationId xmlns:a16="http://schemas.microsoft.com/office/drawing/2014/main" id="{7CB4075F-DE23-67A7-BFA4-A0E039F42A67}"/>
              </a:ext>
            </a:extLst>
          </p:cNvPr>
          <p:cNvCxnSpPr>
            <a:cxnSpLocks/>
          </p:cNvCxnSpPr>
          <p:nvPr/>
        </p:nvCxnSpPr>
        <p:spPr>
          <a:xfrm>
            <a:off x="630221" y="1806354"/>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1309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A1E048-A1DF-414E-909B-2453B18B4955}"/>
              </a:ext>
            </a:extLst>
          </p:cNvPr>
          <p:cNvSpPr txBox="1"/>
          <p:nvPr/>
        </p:nvSpPr>
        <p:spPr>
          <a:xfrm>
            <a:off x="1470560" y="5296126"/>
            <a:ext cx="9250878" cy="1200329"/>
          </a:xfrm>
          <a:prstGeom prst="rect">
            <a:avLst/>
          </a:prstGeom>
          <a:noFill/>
        </p:spPr>
        <p:txBody>
          <a:bodyPr wrap="square" rtlCol="0">
            <a:spAutoFit/>
          </a:bodyPr>
          <a:lstStyle/>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The Preview tab allows you to see the contents of the LAP before importing.  </a:t>
            </a: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Details tab provides a description of the LAP.</a:t>
            </a: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Version Notes tab gives a history of updates made to the LAP.  </a:t>
            </a:r>
          </a:p>
          <a:p>
            <a:pPr marL="342900" indent="-342900">
              <a:buFont typeface="Wingdings" panose="05000000000000000000" pitchFamily="2" charset="2"/>
              <a:buChar char="§"/>
            </a:pPr>
            <a:r>
              <a:rPr lang="en-US" dirty="0">
                <a:latin typeface="Arial" panose="020B0604020202020204" pitchFamily="34" charset="0"/>
                <a:cs typeface="Arial" panose="020B0604020202020204" pitchFamily="34" charset="0"/>
              </a:rPr>
              <a:t>If the version notes tab is grayed out, there are no updates.</a:t>
            </a:r>
          </a:p>
        </p:txBody>
      </p:sp>
      <p:pic>
        <p:nvPicPr>
          <p:cNvPr id="5" name="Picture 4">
            <a:extLst>
              <a:ext uri="{FF2B5EF4-FFF2-40B4-BE49-F238E27FC236}">
                <a16:creationId xmlns:a16="http://schemas.microsoft.com/office/drawing/2014/main" id="{A064710E-17D2-44C0-94C3-1227F4F8C64F}"/>
              </a:ext>
            </a:extLst>
          </p:cNvPr>
          <p:cNvPicPr>
            <a:picLocks noChangeAspect="1"/>
          </p:cNvPicPr>
          <p:nvPr/>
        </p:nvPicPr>
        <p:blipFill rotWithShape="1">
          <a:blip r:embed="rId4"/>
          <a:srcRect t="2204"/>
          <a:stretch/>
        </p:blipFill>
        <p:spPr>
          <a:xfrm>
            <a:off x="2689600" y="1864761"/>
            <a:ext cx="6685808" cy="3431365"/>
          </a:xfrm>
          <a:prstGeom prst="rect">
            <a:avLst/>
          </a:prstGeom>
        </p:spPr>
      </p:pic>
      <p:sp>
        <p:nvSpPr>
          <p:cNvPr id="8" name="Title 1">
            <a:extLst>
              <a:ext uri="{FF2B5EF4-FFF2-40B4-BE49-F238E27FC236}">
                <a16:creationId xmlns:a16="http://schemas.microsoft.com/office/drawing/2014/main" id="{361BF459-FB53-1594-E88B-C80C6A41B563}"/>
              </a:ext>
            </a:extLst>
          </p:cNvPr>
          <p:cNvSpPr txBox="1">
            <a:spLocks/>
          </p:cNvSpPr>
          <p:nvPr/>
        </p:nvSpPr>
        <p:spPr>
          <a:xfrm>
            <a:off x="630220" y="954637"/>
            <a:ext cx="10804568"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4 – ADD CONTENT TO YOUR COURSE</a:t>
            </a:r>
          </a:p>
        </p:txBody>
      </p:sp>
      <p:cxnSp>
        <p:nvCxnSpPr>
          <p:cNvPr id="6" name="Straight Connector 5">
            <a:extLst>
              <a:ext uri="{FF2B5EF4-FFF2-40B4-BE49-F238E27FC236}">
                <a16:creationId xmlns:a16="http://schemas.microsoft.com/office/drawing/2014/main" id="{F575B320-68AA-2FE3-0E64-7230A2A8A7AE}"/>
              </a:ext>
            </a:extLst>
          </p:cNvPr>
          <p:cNvCxnSpPr>
            <a:cxnSpLocks/>
          </p:cNvCxnSpPr>
          <p:nvPr/>
        </p:nvCxnSpPr>
        <p:spPr>
          <a:xfrm>
            <a:off x="630220" y="1712836"/>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00509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A1E048-A1DF-414E-909B-2453B18B4955}"/>
              </a:ext>
            </a:extLst>
          </p:cNvPr>
          <p:cNvSpPr txBox="1"/>
          <p:nvPr/>
        </p:nvSpPr>
        <p:spPr>
          <a:xfrm>
            <a:off x="1933698" y="5284881"/>
            <a:ext cx="8324602" cy="1395510"/>
          </a:xfrm>
          <a:prstGeom prst="rect">
            <a:avLst/>
          </a:prstGeom>
          <a:noFill/>
        </p:spPr>
        <p:txBody>
          <a:bodyPr wrap="square" rtlCol="0">
            <a:spAutoFit/>
          </a:bodyPr>
          <a:lstStyle/>
          <a:p>
            <a:pPr marL="285744" indent="-285744">
              <a:spcBef>
                <a:spcPts val="400"/>
              </a:spcBef>
              <a:buFont typeface="Wingdings" panose="05000000000000000000" pitchFamily="2" charset="2"/>
              <a:buChar char="§"/>
            </a:pPr>
            <a:r>
              <a:rPr lang="en-US" dirty="0">
                <a:latin typeface="Arial" panose="020B0604020202020204" pitchFamily="34" charset="0"/>
                <a:cs typeface="Arial" panose="020B0604020202020204" pitchFamily="34" charset="0"/>
              </a:rPr>
              <a:t>When you are ready to import the content, click the import/download button.  </a:t>
            </a:r>
          </a:p>
          <a:p>
            <a:pPr marL="285744" indent="-285744">
              <a:spcBef>
                <a:spcPts val="400"/>
              </a:spcBef>
              <a:buFont typeface="Wingdings" panose="05000000000000000000" pitchFamily="2" charset="2"/>
              <a:buChar char="§"/>
            </a:pPr>
            <a:r>
              <a:rPr lang="en-US" dirty="0">
                <a:latin typeface="Arial" panose="020B0604020202020204" pitchFamily="34" charset="0"/>
                <a:cs typeface="Arial" panose="020B0604020202020204" pitchFamily="34" charset="0"/>
              </a:rPr>
              <a:t>Select the course that the LAP will be imported into</a:t>
            </a:r>
          </a:p>
          <a:p>
            <a:pPr marL="285744" indent="-285744">
              <a:spcBef>
                <a:spcPts val="400"/>
              </a:spcBef>
              <a:buFont typeface="Wingdings" panose="05000000000000000000" pitchFamily="2" charset="2"/>
              <a:buChar char="§"/>
            </a:pPr>
            <a:r>
              <a:rPr lang="en-US" dirty="0">
                <a:latin typeface="Arial" panose="020B0604020202020204" pitchFamily="34" charset="0"/>
                <a:cs typeface="Arial" panose="020B0604020202020204" pitchFamily="34" charset="0"/>
              </a:rPr>
              <a:t>Select Import into Course</a:t>
            </a:r>
          </a:p>
          <a:p>
            <a:pPr marL="285744" indent="-285744">
              <a:spcBef>
                <a:spcPts val="400"/>
              </a:spcBef>
              <a:buFont typeface="Wingdings" panose="05000000000000000000" pitchFamily="2" charset="2"/>
              <a:buChar char="§"/>
            </a:pPr>
            <a:r>
              <a:rPr lang="en-US" dirty="0">
                <a:latin typeface="Arial" panose="020B0604020202020204" pitchFamily="34" charset="0"/>
                <a:cs typeface="Arial" panose="020B0604020202020204" pitchFamily="34" charset="0"/>
              </a:rPr>
              <a:t>A message will appear that the import has started</a:t>
            </a:r>
          </a:p>
        </p:txBody>
      </p:sp>
      <p:pic>
        <p:nvPicPr>
          <p:cNvPr id="8" name="Picture 7">
            <a:extLst>
              <a:ext uri="{FF2B5EF4-FFF2-40B4-BE49-F238E27FC236}">
                <a16:creationId xmlns:a16="http://schemas.microsoft.com/office/drawing/2014/main" id="{E52C55A5-D6BA-4C94-B4DB-4EDBB33C6139}"/>
              </a:ext>
            </a:extLst>
          </p:cNvPr>
          <p:cNvPicPr>
            <a:picLocks noChangeAspect="1"/>
          </p:cNvPicPr>
          <p:nvPr/>
        </p:nvPicPr>
        <p:blipFill>
          <a:blip r:embed="rId4"/>
          <a:stretch>
            <a:fillRect/>
          </a:stretch>
        </p:blipFill>
        <p:spPr>
          <a:xfrm>
            <a:off x="3428311" y="1940600"/>
            <a:ext cx="5335378" cy="3372304"/>
          </a:xfrm>
          <a:prstGeom prst="rect">
            <a:avLst/>
          </a:prstGeom>
        </p:spPr>
      </p:pic>
      <p:sp>
        <p:nvSpPr>
          <p:cNvPr id="9" name="Arrow: Left 8">
            <a:extLst>
              <a:ext uri="{FF2B5EF4-FFF2-40B4-BE49-F238E27FC236}">
                <a16:creationId xmlns:a16="http://schemas.microsoft.com/office/drawing/2014/main" id="{807E71C0-32DC-4210-A533-7CE89FE3DA1A}"/>
              </a:ext>
            </a:extLst>
          </p:cNvPr>
          <p:cNvSpPr/>
          <p:nvPr/>
        </p:nvSpPr>
        <p:spPr>
          <a:xfrm>
            <a:off x="8944713" y="3626752"/>
            <a:ext cx="956603" cy="30278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50E0D88C-9231-31B2-63E2-211059734C67}"/>
              </a:ext>
            </a:extLst>
          </p:cNvPr>
          <p:cNvSpPr txBox="1">
            <a:spLocks/>
          </p:cNvSpPr>
          <p:nvPr/>
        </p:nvSpPr>
        <p:spPr>
          <a:xfrm>
            <a:off x="630220" y="969467"/>
            <a:ext cx="10804568"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4 – ADD CONTENT TO YOUR COURSE</a:t>
            </a:r>
          </a:p>
        </p:txBody>
      </p:sp>
      <p:cxnSp>
        <p:nvCxnSpPr>
          <p:cNvPr id="6" name="Straight Connector 5">
            <a:extLst>
              <a:ext uri="{FF2B5EF4-FFF2-40B4-BE49-F238E27FC236}">
                <a16:creationId xmlns:a16="http://schemas.microsoft.com/office/drawing/2014/main" id="{5B63B2DC-E64B-BF27-3BCD-E7F101A4135B}"/>
              </a:ext>
            </a:extLst>
          </p:cNvPr>
          <p:cNvCxnSpPr>
            <a:cxnSpLocks/>
          </p:cNvCxnSpPr>
          <p:nvPr/>
        </p:nvCxnSpPr>
        <p:spPr>
          <a:xfrm>
            <a:off x="630220" y="1712836"/>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90825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A1E048-A1DF-414E-909B-2453B18B4955}"/>
              </a:ext>
            </a:extLst>
          </p:cNvPr>
          <p:cNvSpPr txBox="1"/>
          <p:nvPr/>
        </p:nvSpPr>
        <p:spPr>
          <a:xfrm>
            <a:off x="6199910" y="3563081"/>
            <a:ext cx="5236028" cy="913199"/>
          </a:xfrm>
          <a:prstGeom prst="rect">
            <a:avLst/>
          </a:prstGeom>
          <a:noFill/>
        </p:spPr>
        <p:txBody>
          <a:bodyPr wrap="square" rtlCol="0">
            <a:spAutoFit/>
          </a:bodyPr>
          <a:lstStyle/>
          <a:p>
            <a:pPr algn="ctr"/>
            <a:r>
              <a:rPr lang="en-US" sz="2667" dirty="0">
                <a:latin typeface="Arial" panose="020B0604020202020204" pitchFamily="34" charset="0"/>
                <a:cs typeface="Arial" panose="020B0604020202020204" pitchFamily="34" charset="0"/>
              </a:rPr>
              <a:t>Select courses from the left-hand menu and locate your course</a:t>
            </a:r>
          </a:p>
        </p:txBody>
      </p:sp>
      <p:pic>
        <p:nvPicPr>
          <p:cNvPr id="3" name="Picture 2">
            <a:extLst>
              <a:ext uri="{FF2B5EF4-FFF2-40B4-BE49-F238E27FC236}">
                <a16:creationId xmlns:a16="http://schemas.microsoft.com/office/drawing/2014/main" id="{748B478E-5DF7-42AC-8D22-751D8B62A6B5}"/>
              </a:ext>
            </a:extLst>
          </p:cNvPr>
          <p:cNvPicPr>
            <a:picLocks noChangeAspect="1"/>
          </p:cNvPicPr>
          <p:nvPr/>
        </p:nvPicPr>
        <p:blipFill>
          <a:blip r:embed="rId4"/>
          <a:stretch>
            <a:fillRect/>
          </a:stretch>
        </p:blipFill>
        <p:spPr>
          <a:xfrm>
            <a:off x="609601" y="1977734"/>
            <a:ext cx="4961792" cy="4617081"/>
          </a:xfrm>
          <a:prstGeom prst="rect">
            <a:avLst/>
          </a:prstGeom>
        </p:spPr>
      </p:pic>
      <p:sp>
        <p:nvSpPr>
          <p:cNvPr id="6" name="Title 1">
            <a:extLst>
              <a:ext uri="{FF2B5EF4-FFF2-40B4-BE49-F238E27FC236}">
                <a16:creationId xmlns:a16="http://schemas.microsoft.com/office/drawing/2014/main" id="{F211CF63-D30E-E664-ECB8-F42933DA84C7}"/>
              </a:ext>
            </a:extLst>
          </p:cNvPr>
          <p:cNvSpPr txBox="1">
            <a:spLocks/>
          </p:cNvSpPr>
          <p:nvPr/>
        </p:nvSpPr>
        <p:spPr>
          <a:xfrm>
            <a:off x="631370" y="988034"/>
            <a:ext cx="10804568"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4 – ADD CONTENT TO YOUR COURSE</a:t>
            </a:r>
          </a:p>
        </p:txBody>
      </p:sp>
      <p:cxnSp>
        <p:nvCxnSpPr>
          <p:cNvPr id="5" name="Straight Connector 4">
            <a:extLst>
              <a:ext uri="{FF2B5EF4-FFF2-40B4-BE49-F238E27FC236}">
                <a16:creationId xmlns:a16="http://schemas.microsoft.com/office/drawing/2014/main" id="{5F5B518A-A37A-3198-7EA2-6152DA953A02}"/>
              </a:ext>
            </a:extLst>
          </p:cNvPr>
          <p:cNvCxnSpPr>
            <a:cxnSpLocks/>
          </p:cNvCxnSpPr>
          <p:nvPr/>
        </p:nvCxnSpPr>
        <p:spPr>
          <a:xfrm>
            <a:off x="630220" y="1712836"/>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95795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767F1-ABEE-4F4C-AE02-1A624100A459}"/>
              </a:ext>
            </a:extLst>
          </p:cNvPr>
          <p:cNvSpPr txBox="1"/>
          <p:nvPr/>
        </p:nvSpPr>
        <p:spPr>
          <a:xfrm>
            <a:off x="1831125" y="5440803"/>
            <a:ext cx="8405055" cy="1215717"/>
          </a:xfrm>
          <a:prstGeom prst="rect">
            <a:avLst/>
          </a:prstGeom>
          <a:noFill/>
        </p:spPr>
        <p:txBody>
          <a:bodyPr wrap="square" rtlCol="0">
            <a:spAutoFit/>
          </a:bodyPr>
          <a:lstStyle/>
          <a:p>
            <a:pPr marL="342891" indent="-342891">
              <a:spcBef>
                <a:spcPts val="12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LAPS appear in the Modules section of the course</a:t>
            </a:r>
          </a:p>
          <a:p>
            <a:pPr marL="342891" indent="-342891">
              <a:spcBef>
                <a:spcPts val="12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Import status link will be available at the top of the page until the import is complete</a:t>
            </a:r>
          </a:p>
        </p:txBody>
      </p:sp>
      <p:pic>
        <p:nvPicPr>
          <p:cNvPr id="7" name="Picture 6">
            <a:extLst>
              <a:ext uri="{FF2B5EF4-FFF2-40B4-BE49-F238E27FC236}">
                <a16:creationId xmlns:a16="http://schemas.microsoft.com/office/drawing/2014/main" id="{7A69931E-C12E-4BCE-906E-F8A4C2D6EAAF}"/>
              </a:ext>
            </a:extLst>
          </p:cNvPr>
          <p:cNvPicPr>
            <a:picLocks noChangeAspect="1"/>
          </p:cNvPicPr>
          <p:nvPr/>
        </p:nvPicPr>
        <p:blipFill>
          <a:blip r:embed="rId4"/>
          <a:stretch>
            <a:fillRect/>
          </a:stretch>
        </p:blipFill>
        <p:spPr>
          <a:xfrm>
            <a:off x="1758335" y="1974598"/>
            <a:ext cx="8550637" cy="3466205"/>
          </a:xfrm>
          <a:prstGeom prst="rect">
            <a:avLst/>
          </a:prstGeom>
        </p:spPr>
      </p:pic>
      <p:sp>
        <p:nvSpPr>
          <p:cNvPr id="8" name="Title 1">
            <a:extLst>
              <a:ext uri="{FF2B5EF4-FFF2-40B4-BE49-F238E27FC236}">
                <a16:creationId xmlns:a16="http://schemas.microsoft.com/office/drawing/2014/main" id="{A0AB296A-18EF-D793-5139-0E6149987B2B}"/>
              </a:ext>
            </a:extLst>
          </p:cNvPr>
          <p:cNvSpPr txBox="1">
            <a:spLocks/>
          </p:cNvSpPr>
          <p:nvPr/>
        </p:nvSpPr>
        <p:spPr>
          <a:xfrm>
            <a:off x="631369" y="986466"/>
            <a:ext cx="10804568" cy="857251"/>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4 – ADD CONTENT TO YOUR COURSE</a:t>
            </a:r>
          </a:p>
        </p:txBody>
      </p:sp>
      <p:cxnSp>
        <p:nvCxnSpPr>
          <p:cNvPr id="6" name="Straight Connector 5">
            <a:extLst>
              <a:ext uri="{FF2B5EF4-FFF2-40B4-BE49-F238E27FC236}">
                <a16:creationId xmlns:a16="http://schemas.microsoft.com/office/drawing/2014/main" id="{69793389-BDD2-9C19-7E51-F8C1E6A320D1}"/>
              </a:ext>
            </a:extLst>
          </p:cNvPr>
          <p:cNvCxnSpPr>
            <a:cxnSpLocks/>
          </p:cNvCxnSpPr>
          <p:nvPr/>
        </p:nvCxnSpPr>
        <p:spPr>
          <a:xfrm>
            <a:off x="630220" y="1712836"/>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00442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E7892BC-FD60-33BB-6BD8-81B518BDB749}"/>
              </a:ext>
            </a:extLst>
          </p:cNvPr>
          <p:cNvCxnSpPr>
            <a:cxnSpLocks/>
          </p:cNvCxnSpPr>
          <p:nvPr/>
        </p:nvCxnSpPr>
        <p:spPr>
          <a:xfrm>
            <a:off x="832825" y="2332191"/>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E1767F1-ABEE-4F4C-AE02-1A624100A459}"/>
              </a:ext>
            </a:extLst>
          </p:cNvPr>
          <p:cNvSpPr txBox="1"/>
          <p:nvPr/>
        </p:nvSpPr>
        <p:spPr>
          <a:xfrm>
            <a:off x="5481186" y="2686331"/>
            <a:ext cx="6423185" cy="3170099"/>
          </a:xfrm>
          <a:prstGeom prst="rect">
            <a:avLst/>
          </a:prstGeom>
          <a:noFill/>
        </p:spPr>
        <p:txBody>
          <a:bodyPr wrap="square" rtlCol="0">
            <a:spAutoFit/>
          </a:bodyPr>
          <a:lstStyle/>
          <a:p>
            <a:pPr marL="342891" indent="-342891">
              <a:spcBef>
                <a:spcPts val="1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All LAPs are modules</a:t>
            </a:r>
          </a:p>
          <a:p>
            <a:pPr marL="342891" indent="-342891">
              <a:spcBef>
                <a:spcPts val="1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Sections and items in green are published (students can see and access the content)</a:t>
            </a:r>
          </a:p>
          <a:p>
            <a:pPr marL="342891" indent="-342891">
              <a:spcBef>
                <a:spcPts val="1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Sections in gray are unpublished (not visible to students)</a:t>
            </a:r>
          </a:p>
          <a:p>
            <a:pPr marL="342891" indent="-342891">
              <a:spcBef>
                <a:spcPts val="1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By default, the LAP and its contents come in the course as published (excludes the Instructor Section)</a:t>
            </a:r>
          </a:p>
        </p:txBody>
      </p:sp>
      <p:sp>
        <p:nvSpPr>
          <p:cNvPr id="10" name="Title 1">
            <a:extLst>
              <a:ext uri="{FF2B5EF4-FFF2-40B4-BE49-F238E27FC236}">
                <a16:creationId xmlns:a16="http://schemas.microsoft.com/office/drawing/2014/main" id="{1DAF949F-5B86-4345-B679-4F9354D355EA}"/>
              </a:ext>
            </a:extLst>
          </p:cNvPr>
          <p:cNvSpPr txBox="1">
            <a:spLocks/>
          </p:cNvSpPr>
          <p:nvPr/>
        </p:nvSpPr>
        <p:spPr>
          <a:xfrm>
            <a:off x="5262554" y="1001570"/>
            <a:ext cx="6501829" cy="13306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latin typeface="Arial Rounded MT Bold" panose="020F0704030504030204" pitchFamily="34" charset="0"/>
                <a:cs typeface="Segoe UI" panose="020B0502040204020203" pitchFamily="34" charset="0"/>
              </a:rPr>
              <a:t>WORKING </a:t>
            </a:r>
          </a:p>
          <a:p>
            <a:r>
              <a:rPr lang="en-US" sz="3600" dirty="0">
                <a:latin typeface="Arial Rounded MT Bold" panose="020F0704030504030204" pitchFamily="34" charset="0"/>
                <a:cs typeface="Segoe UI" panose="020B0502040204020203" pitchFamily="34" charset="0"/>
              </a:rPr>
              <a:t>WITH MODULES</a:t>
            </a:r>
          </a:p>
        </p:txBody>
      </p:sp>
      <p:pic>
        <p:nvPicPr>
          <p:cNvPr id="3" name="Picture 2">
            <a:extLst>
              <a:ext uri="{FF2B5EF4-FFF2-40B4-BE49-F238E27FC236}">
                <a16:creationId xmlns:a16="http://schemas.microsoft.com/office/drawing/2014/main" id="{7F84C903-8329-40AA-9D05-75DCFDDD3541}"/>
              </a:ext>
            </a:extLst>
          </p:cNvPr>
          <p:cNvPicPr>
            <a:picLocks noChangeAspect="1"/>
          </p:cNvPicPr>
          <p:nvPr/>
        </p:nvPicPr>
        <p:blipFill>
          <a:blip r:embed="rId4"/>
          <a:stretch>
            <a:fillRect/>
          </a:stretch>
        </p:blipFill>
        <p:spPr>
          <a:xfrm>
            <a:off x="373457" y="1028700"/>
            <a:ext cx="4889097" cy="5337321"/>
          </a:xfrm>
          <a:prstGeom prst="rect">
            <a:avLst/>
          </a:prstGeom>
        </p:spPr>
      </p:pic>
    </p:spTree>
    <p:custDataLst>
      <p:tags r:id="rId1"/>
    </p:custDataLst>
    <p:extLst>
      <p:ext uri="{BB962C8B-B14F-4D97-AF65-F5344CB8AC3E}">
        <p14:creationId xmlns:p14="http://schemas.microsoft.com/office/powerpoint/2010/main" val="2869193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767F1-ABEE-4F4C-AE02-1A624100A459}"/>
              </a:ext>
            </a:extLst>
          </p:cNvPr>
          <p:cNvSpPr txBox="1"/>
          <p:nvPr/>
        </p:nvSpPr>
        <p:spPr>
          <a:xfrm>
            <a:off x="6095999" y="2781429"/>
            <a:ext cx="5806224" cy="2831544"/>
          </a:xfrm>
          <a:prstGeom prst="rect">
            <a:avLst/>
          </a:prstGeom>
          <a:noFill/>
        </p:spPr>
        <p:txBody>
          <a:bodyPr wrap="square" rtlCol="0">
            <a:spAutoFit/>
          </a:bodyPr>
          <a:lstStyle/>
          <a:p>
            <a:pPr algn="ctr">
              <a:spcBef>
                <a:spcPts val="600"/>
              </a:spcBef>
            </a:pPr>
            <a:r>
              <a:rPr lang="en-US" sz="2400" dirty="0">
                <a:latin typeface="Arial" panose="020B0604020202020204" pitchFamily="34" charset="0"/>
                <a:cs typeface="Arial" panose="020B0604020202020204" pitchFamily="34" charset="0"/>
              </a:rPr>
              <a:t>Note of Caution!!</a:t>
            </a:r>
          </a:p>
          <a:p>
            <a:pPr>
              <a:spcBef>
                <a:spcPts val="600"/>
              </a:spcBef>
            </a:pPr>
            <a:r>
              <a:rPr lang="en-US" sz="2400" dirty="0">
                <a:latin typeface="Arial" panose="020B0604020202020204" pitchFamily="34" charset="0"/>
                <a:cs typeface="Arial" panose="020B0604020202020204" pitchFamily="34" charset="0"/>
              </a:rPr>
              <a:t>If you unpublish a module then republish it, all components of the module are published – including the instructor section.  You have to unpublish each item in the module individually!</a:t>
            </a:r>
          </a:p>
          <a:p>
            <a:pPr marL="342891" indent="-342891">
              <a:spcBef>
                <a:spcPts val="600"/>
              </a:spcBef>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1DAF949F-5B86-4345-B679-4F9354D355EA}"/>
              </a:ext>
            </a:extLst>
          </p:cNvPr>
          <p:cNvSpPr txBox="1">
            <a:spLocks/>
          </p:cNvSpPr>
          <p:nvPr/>
        </p:nvSpPr>
        <p:spPr>
          <a:xfrm>
            <a:off x="630220" y="1060493"/>
            <a:ext cx="10721109" cy="6884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latin typeface="Arial Rounded MT Bold" panose="020F0704030504030204" pitchFamily="34" charset="0"/>
                <a:cs typeface="Segoe UI" panose="020B0502040204020203" pitchFamily="34" charset="0"/>
              </a:rPr>
              <a:t>WORKING WITH MODULES</a:t>
            </a:r>
          </a:p>
        </p:txBody>
      </p:sp>
      <p:pic>
        <p:nvPicPr>
          <p:cNvPr id="4" name="Picture 3">
            <a:extLst>
              <a:ext uri="{FF2B5EF4-FFF2-40B4-BE49-F238E27FC236}">
                <a16:creationId xmlns:a16="http://schemas.microsoft.com/office/drawing/2014/main" id="{1CDE1F9A-4741-45A8-9291-B8D5D8178198}"/>
              </a:ext>
            </a:extLst>
          </p:cNvPr>
          <p:cNvPicPr>
            <a:picLocks noChangeAspect="1"/>
          </p:cNvPicPr>
          <p:nvPr/>
        </p:nvPicPr>
        <p:blipFill>
          <a:blip r:embed="rId4"/>
          <a:stretch>
            <a:fillRect/>
          </a:stretch>
        </p:blipFill>
        <p:spPr>
          <a:xfrm>
            <a:off x="615721" y="1896983"/>
            <a:ext cx="5212920" cy="4600436"/>
          </a:xfrm>
          <a:prstGeom prst="rect">
            <a:avLst/>
          </a:prstGeom>
        </p:spPr>
      </p:pic>
      <p:sp>
        <p:nvSpPr>
          <p:cNvPr id="6" name="Arrow: Left 5">
            <a:extLst>
              <a:ext uri="{FF2B5EF4-FFF2-40B4-BE49-F238E27FC236}">
                <a16:creationId xmlns:a16="http://schemas.microsoft.com/office/drawing/2014/main" id="{F42A7903-3BFC-4EAA-8835-B50C109F453F}"/>
              </a:ext>
            </a:extLst>
          </p:cNvPr>
          <p:cNvSpPr/>
          <p:nvPr/>
        </p:nvSpPr>
        <p:spPr>
          <a:xfrm>
            <a:off x="5704115" y="2082285"/>
            <a:ext cx="1318491" cy="2321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6734A68C-7920-483F-A50E-E688F4A46AF5}"/>
              </a:ext>
            </a:extLst>
          </p:cNvPr>
          <p:cNvCxnSpPr>
            <a:cxnSpLocks/>
          </p:cNvCxnSpPr>
          <p:nvPr/>
        </p:nvCxnSpPr>
        <p:spPr>
          <a:xfrm>
            <a:off x="630220" y="1712836"/>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83323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9C08-8D5F-42D7-81C1-DB772ADD9AE1}"/>
              </a:ext>
            </a:extLst>
          </p:cNvPr>
          <p:cNvSpPr>
            <a:spLocks noGrp="1"/>
          </p:cNvSpPr>
          <p:nvPr>
            <p:ph type="title"/>
          </p:nvPr>
        </p:nvSpPr>
        <p:spPr>
          <a:xfrm>
            <a:off x="555592" y="1252193"/>
            <a:ext cx="11715750" cy="857251"/>
          </a:xfrm>
        </p:spPr>
        <p:txBody>
          <a:bodyPr>
            <a:normAutofit/>
          </a:bodyPr>
          <a:lstStyle/>
          <a:p>
            <a:pPr algn="l"/>
            <a:r>
              <a:rPr lang="en-US" sz="3600" b="0" dirty="0">
                <a:latin typeface="Arial Rounded MT Bold" panose="020F0704030504030204" pitchFamily="34" charset="0"/>
                <a:cs typeface="Segoe UI" panose="020B0502040204020203" pitchFamily="34" charset="0"/>
              </a:rPr>
              <a:t>WHAT IS THE LEARNING CENTER?</a:t>
            </a:r>
            <a:endParaRPr lang="en-US" sz="3200" b="0" dirty="0">
              <a:latin typeface="Arial Rounded MT Bold" panose="020F0704030504030204" pitchFamily="34" charset="0"/>
              <a:cs typeface="Segoe UI" panose="020B0502040204020203" pitchFamily="34" charset="0"/>
            </a:endParaRPr>
          </a:p>
        </p:txBody>
      </p:sp>
      <p:sp>
        <p:nvSpPr>
          <p:cNvPr id="4" name="TextBox 3">
            <a:extLst>
              <a:ext uri="{FF2B5EF4-FFF2-40B4-BE49-F238E27FC236}">
                <a16:creationId xmlns:a16="http://schemas.microsoft.com/office/drawing/2014/main" id="{8AC77F08-5BAA-4BE9-A1E0-13D638B27240}"/>
              </a:ext>
            </a:extLst>
          </p:cNvPr>
          <p:cNvSpPr txBox="1"/>
          <p:nvPr/>
        </p:nvSpPr>
        <p:spPr>
          <a:xfrm>
            <a:off x="555592" y="2353073"/>
            <a:ext cx="10711543" cy="3662541"/>
          </a:xfrm>
          <a:prstGeom prst="rect">
            <a:avLst/>
          </a:prstGeom>
          <a:noFill/>
        </p:spPr>
        <p:txBody>
          <a:bodyPr wrap="square" rtlCol="0">
            <a:spAutoFit/>
          </a:bodyPr>
          <a:lstStyle/>
          <a:p>
            <a:pPr marL="285744" indent="-285744">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An interactive, digital database used for teaching business administration courses</a:t>
            </a:r>
          </a:p>
          <a:p>
            <a:pPr marL="285744" indent="-285744">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Uses a Canvas platform</a:t>
            </a:r>
          </a:p>
          <a:p>
            <a:pPr marL="285744" indent="-285744">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Houses our Learning Activity Packages (LAPs)</a:t>
            </a:r>
          </a:p>
          <a:p>
            <a:pPr marL="285744" indent="-285744">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Provides access to our test item bank</a:t>
            </a:r>
          </a:p>
          <a:p>
            <a:pPr marL="285744" indent="-285744">
              <a:spcBef>
                <a:spcPts val="1200"/>
              </a:spcBef>
              <a:buFont typeface="Wingdings" panose="05000000000000000000" pitchFamily="2" charset="2"/>
              <a:buChar char="§"/>
            </a:pPr>
            <a:r>
              <a:rPr lang="en-US" sz="3200" dirty="0">
                <a:latin typeface="Arial" panose="020B0604020202020204" pitchFamily="34" charset="0"/>
                <a:cs typeface="Arial" panose="020B0604020202020204" pitchFamily="34" charset="0"/>
              </a:rPr>
              <a:t>Includes 100% standards-aligned content</a:t>
            </a:r>
          </a:p>
        </p:txBody>
      </p:sp>
      <p:cxnSp>
        <p:nvCxnSpPr>
          <p:cNvPr id="5" name="Straight Connector 4">
            <a:extLst>
              <a:ext uri="{FF2B5EF4-FFF2-40B4-BE49-F238E27FC236}">
                <a16:creationId xmlns:a16="http://schemas.microsoft.com/office/drawing/2014/main" id="{1DB32538-7E1E-2FED-B1C6-E4B5EE42938F}"/>
              </a:ext>
            </a:extLst>
          </p:cNvPr>
          <p:cNvCxnSpPr>
            <a:cxnSpLocks/>
          </p:cNvCxnSpPr>
          <p:nvPr/>
        </p:nvCxnSpPr>
        <p:spPr>
          <a:xfrm>
            <a:off x="555592" y="2109444"/>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50874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1767F1-ABEE-4F4C-AE02-1A624100A459}"/>
              </a:ext>
            </a:extLst>
          </p:cNvPr>
          <p:cNvSpPr txBox="1"/>
          <p:nvPr/>
        </p:nvSpPr>
        <p:spPr>
          <a:xfrm>
            <a:off x="1990274" y="5641714"/>
            <a:ext cx="8001000"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You can always see what the student view looks like by selecting Student View from the menu!</a:t>
            </a:r>
          </a:p>
        </p:txBody>
      </p:sp>
      <p:pic>
        <p:nvPicPr>
          <p:cNvPr id="4" name="Picture 3">
            <a:extLst>
              <a:ext uri="{FF2B5EF4-FFF2-40B4-BE49-F238E27FC236}">
                <a16:creationId xmlns:a16="http://schemas.microsoft.com/office/drawing/2014/main" id="{25D069F6-E372-4273-96A2-49DE9794A504}"/>
              </a:ext>
            </a:extLst>
          </p:cNvPr>
          <p:cNvPicPr>
            <a:picLocks noChangeAspect="1"/>
          </p:cNvPicPr>
          <p:nvPr/>
        </p:nvPicPr>
        <p:blipFill>
          <a:blip r:embed="rId4"/>
          <a:stretch>
            <a:fillRect/>
          </a:stretch>
        </p:blipFill>
        <p:spPr>
          <a:xfrm>
            <a:off x="2721164" y="1917124"/>
            <a:ext cx="6749672" cy="3520303"/>
          </a:xfrm>
          <a:prstGeom prst="rect">
            <a:avLst/>
          </a:prstGeom>
        </p:spPr>
      </p:pic>
      <p:sp>
        <p:nvSpPr>
          <p:cNvPr id="7" name="Oval 6">
            <a:extLst>
              <a:ext uri="{FF2B5EF4-FFF2-40B4-BE49-F238E27FC236}">
                <a16:creationId xmlns:a16="http://schemas.microsoft.com/office/drawing/2014/main" id="{44CEE182-3120-4B17-B360-2F6B4C9ECA0B}"/>
              </a:ext>
            </a:extLst>
          </p:cNvPr>
          <p:cNvSpPr/>
          <p:nvPr/>
        </p:nvSpPr>
        <p:spPr>
          <a:xfrm>
            <a:off x="8227408" y="1858707"/>
            <a:ext cx="1505243" cy="5425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62D45D46-4A63-D7C3-E59F-CE05049A1AAE}"/>
              </a:ext>
            </a:extLst>
          </p:cNvPr>
          <p:cNvSpPr txBox="1">
            <a:spLocks/>
          </p:cNvSpPr>
          <p:nvPr/>
        </p:nvSpPr>
        <p:spPr>
          <a:xfrm>
            <a:off x="630220" y="1024397"/>
            <a:ext cx="10721109" cy="6884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latin typeface="Arial Rounded MT Bold" panose="020F0704030504030204" pitchFamily="34" charset="0"/>
                <a:cs typeface="Segoe UI" panose="020B0502040204020203" pitchFamily="34" charset="0"/>
              </a:rPr>
              <a:t>WORKING WITH MODULES</a:t>
            </a:r>
          </a:p>
        </p:txBody>
      </p:sp>
      <p:cxnSp>
        <p:nvCxnSpPr>
          <p:cNvPr id="8" name="Straight Connector 7">
            <a:extLst>
              <a:ext uri="{FF2B5EF4-FFF2-40B4-BE49-F238E27FC236}">
                <a16:creationId xmlns:a16="http://schemas.microsoft.com/office/drawing/2014/main" id="{CA3ED760-BD3D-9516-B8AF-5A88EA45F384}"/>
              </a:ext>
            </a:extLst>
          </p:cNvPr>
          <p:cNvCxnSpPr>
            <a:cxnSpLocks/>
          </p:cNvCxnSpPr>
          <p:nvPr/>
        </p:nvCxnSpPr>
        <p:spPr>
          <a:xfrm>
            <a:off x="630220" y="1712836"/>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165348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DAF949F-5B86-4345-B679-4F9354D355EA}"/>
              </a:ext>
            </a:extLst>
          </p:cNvPr>
          <p:cNvSpPr txBox="1">
            <a:spLocks/>
          </p:cNvSpPr>
          <p:nvPr/>
        </p:nvSpPr>
        <p:spPr>
          <a:xfrm>
            <a:off x="591787" y="1024397"/>
            <a:ext cx="11515103" cy="68843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latin typeface="Arial Rounded MT Bold" panose="020F0704030504030204" pitchFamily="34" charset="0"/>
                <a:cs typeface="Segoe UI" panose="020B0502040204020203" pitchFamily="34" charset="0"/>
              </a:rPr>
              <a:t>LEARNING CENTER COURSE GUIDES</a:t>
            </a:r>
          </a:p>
        </p:txBody>
      </p:sp>
      <p:pic>
        <p:nvPicPr>
          <p:cNvPr id="11" name="Picture 10">
            <a:extLst>
              <a:ext uri="{FF2B5EF4-FFF2-40B4-BE49-F238E27FC236}">
                <a16:creationId xmlns:a16="http://schemas.microsoft.com/office/drawing/2014/main" id="{427CF641-CCA4-43E6-AC70-9FEF00E1E2D4}"/>
              </a:ext>
            </a:extLst>
          </p:cNvPr>
          <p:cNvPicPr>
            <a:picLocks noChangeAspect="1"/>
          </p:cNvPicPr>
          <p:nvPr/>
        </p:nvPicPr>
        <p:blipFill>
          <a:blip r:embed="rId4"/>
          <a:stretch>
            <a:fillRect/>
          </a:stretch>
        </p:blipFill>
        <p:spPr>
          <a:xfrm>
            <a:off x="591787" y="1907710"/>
            <a:ext cx="3373369" cy="4865184"/>
          </a:xfrm>
          <a:prstGeom prst="rect">
            <a:avLst/>
          </a:prstGeom>
          <a:ln>
            <a:solidFill>
              <a:schemeClr val="tx1"/>
            </a:solidFill>
          </a:ln>
        </p:spPr>
      </p:pic>
      <p:pic>
        <p:nvPicPr>
          <p:cNvPr id="8" name="Picture 7">
            <a:extLst>
              <a:ext uri="{FF2B5EF4-FFF2-40B4-BE49-F238E27FC236}">
                <a16:creationId xmlns:a16="http://schemas.microsoft.com/office/drawing/2014/main" id="{07D323BF-C1FE-4C69-9DAC-4FE80230E507}"/>
              </a:ext>
            </a:extLst>
          </p:cNvPr>
          <p:cNvPicPr>
            <a:picLocks noChangeAspect="1"/>
          </p:cNvPicPr>
          <p:nvPr/>
        </p:nvPicPr>
        <p:blipFill>
          <a:blip r:embed="rId5"/>
          <a:stretch>
            <a:fillRect/>
          </a:stretch>
        </p:blipFill>
        <p:spPr>
          <a:xfrm>
            <a:off x="4191990" y="3780233"/>
            <a:ext cx="7915505" cy="2992661"/>
          </a:xfrm>
          <a:prstGeom prst="rect">
            <a:avLst/>
          </a:prstGeom>
          <a:ln>
            <a:solidFill>
              <a:schemeClr val="tx1"/>
            </a:solidFill>
          </a:ln>
        </p:spPr>
      </p:pic>
      <p:sp>
        <p:nvSpPr>
          <p:cNvPr id="14" name="TextBox 13">
            <a:extLst>
              <a:ext uri="{FF2B5EF4-FFF2-40B4-BE49-F238E27FC236}">
                <a16:creationId xmlns:a16="http://schemas.microsoft.com/office/drawing/2014/main" id="{B7E76EB0-26E9-4612-BC93-0318B7EE19C5}"/>
              </a:ext>
            </a:extLst>
          </p:cNvPr>
          <p:cNvSpPr txBox="1"/>
          <p:nvPr/>
        </p:nvSpPr>
        <p:spPr>
          <a:xfrm>
            <a:off x="4075992" y="2079660"/>
            <a:ext cx="3084829" cy="1528624"/>
          </a:xfrm>
          <a:prstGeom prst="rect">
            <a:avLst/>
          </a:prstGeom>
          <a:noFill/>
        </p:spPr>
        <p:txBody>
          <a:bodyPr wrap="square" rtlCol="0">
            <a:spAutoFit/>
          </a:bodyPr>
          <a:lstStyle/>
          <a:p>
            <a:pPr marL="285750" indent="-285750">
              <a:spcBef>
                <a:spcPts val="4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Teacher modules</a:t>
            </a:r>
          </a:p>
          <a:p>
            <a:pPr marL="285750" indent="-285750">
              <a:spcBef>
                <a:spcPts val="4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Student pages</a:t>
            </a:r>
          </a:p>
          <a:p>
            <a:pPr marL="285750" indent="-285750">
              <a:spcBef>
                <a:spcPts val="4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Ready made course content</a:t>
            </a:r>
          </a:p>
          <a:p>
            <a:pPr marL="285750" indent="-285750">
              <a:spcBef>
                <a:spcPts val="4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Sequence of instruction</a:t>
            </a:r>
          </a:p>
          <a:p>
            <a:pPr marL="285750" indent="-285750">
              <a:spcBef>
                <a:spcPts val="400"/>
              </a:spcBef>
              <a:buFont typeface="Wingdings" panose="05000000000000000000" pitchFamily="2" charset="2"/>
              <a:buChar char="§"/>
            </a:pPr>
            <a:r>
              <a:rPr lang="en-US" sz="1600" dirty="0">
                <a:latin typeface="Arial" panose="020B0604020202020204" pitchFamily="34" charset="0"/>
                <a:cs typeface="Arial" panose="020B0604020202020204" pitchFamily="34" charset="0"/>
              </a:rPr>
              <a:t>Interactive activities</a:t>
            </a:r>
          </a:p>
        </p:txBody>
      </p:sp>
      <p:pic>
        <p:nvPicPr>
          <p:cNvPr id="3" name="Picture 2">
            <a:extLst>
              <a:ext uri="{FF2B5EF4-FFF2-40B4-BE49-F238E27FC236}">
                <a16:creationId xmlns:a16="http://schemas.microsoft.com/office/drawing/2014/main" id="{EC4214CB-5498-4041-99AF-0563238F2DE7}"/>
              </a:ext>
            </a:extLst>
          </p:cNvPr>
          <p:cNvPicPr>
            <a:picLocks noChangeAspect="1"/>
          </p:cNvPicPr>
          <p:nvPr/>
        </p:nvPicPr>
        <p:blipFill rotWithShape="1">
          <a:blip r:embed="rId6"/>
          <a:srcRect l="2977" b="22763"/>
          <a:stretch/>
        </p:blipFill>
        <p:spPr>
          <a:xfrm>
            <a:off x="7053943" y="1907710"/>
            <a:ext cx="5053552" cy="2559520"/>
          </a:xfrm>
          <a:prstGeom prst="rect">
            <a:avLst/>
          </a:prstGeom>
          <a:ln>
            <a:solidFill>
              <a:schemeClr val="tx1"/>
            </a:solidFill>
          </a:ln>
        </p:spPr>
      </p:pic>
      <p:cxnSp>
        <p:nvCxnSpPr>
          <p:cNvPr id="7" name="Straight Connector 6">
            <a:extLst>
              <a:ext uri="{FF2B5EF4-FFF2-40B4-BE49-F238E27FC236}">
                <a16:creationId xmlns:a16="http://schemas.microsoft.com/office/drawing/2014/main" id="{DB4B101A-4B48-86F4-3365-166E3649CFC6}"/>
              </a:ext>
            </a:extLst>
          </p:cNvPr>
          <p:cNvCxnSpPr>
            <a:cxnSpLocks/>
          </p:cNvCxnSpPr>
          <p:nvPr/>
        </p:nvCxnSpPr>
        <p:spPr>
          <a:xfrm>
            <a:off x="630220" y="1712836"/>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51870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838" y="963973"/>
            <a:ext cx="11006324" cy="773907"/>
          </a:xfrm>
        </p:spPr>
        <p:txBody>
          <a:bodyPr>
            <a:noAutofit/>
          </a:bodyPr>
          <a:lstStyle/>
          <a:p>
            <a:pPr algn="l">
              <a:lnSpc>
                <a:spcPct val="100000"/>
              </a:lnSpc>
            </a:pPr>
            <a:r>
              <a:rPr lang="en-US" sz="3600" b="0" dirty="0">
                <a:latin typeface="Arial Rounded MT Bold" panose="020F0704030504030204" pitchFamily="34" charset="0"/>
                <a:cs typeface="Segoe UI" panose="020B0502040204020203" pitchFamily="34" charset="0"/>
              </a:rPr>
              <a:t>Need Help with The Learning Center?</a:t>
            </a:r>
          </a:p>
        </p:txBody>
      </p:sp>
      <p:sp>
        <p:nvSpPr>
          <p:cNvPr id="3" name="Content Placeholder 2"/>
          <p:cNvSpPr>
            <a:spLocks noGrp="1"/>
          </p:cNvSpPr>
          <p:nvPr>
            <p:ph idx="1"/>
          </p:nvPr>
        </p:nvSpPr>
        <p:spPr>
          <a:xfrm>
            <a:off x="5141729" y="2838055"/>
            <a:ext cx="6693516" cy="2746170"/>
          </a:xfrm>
        </p:spPr>
        <p:txBody>
          <a:bodyPr>
            <a:normAutofit/>
          </a:bodyPr>
          <a:lstStyle/>
          <a:p>
            <a:pPr marL="0" indent="0" algn="ctr">
              <a:spcBef>
                <a:spcPts val="1200"/>
              </a:spcBef>
              <a:spcAft>
                <a:spcPts val="600"/>
              </a:spcAft>
              <a:buNone/>
            </a:pPr>
            <a:r>
              <a:rPr lang="en-US" sz="2400" dirty="0">
                <a:latin typeface="Arial" panose="020B0604020202020204" pitchFamily="34" charset="0"/>
                <a:cs typeface="Arial" panose="020B0604020202020204" pitchFamily="34" charset="0"/>
              </a:rPr>
              <a:t>Visit the FAQ section on the Learning Center</a:t>
            </a:r>
          </a:p>
          <a:p>
            <a:pPr lvl="1">
              <a:spcBef>
                <a:spcPts val="1200"/>
              </a:spcBef>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Go to mbaresearch.org</a:t>
            </a:r>
          </a:p>
          <a:p>
            <a:pPr lvl="1">
              <a:spcBef>
                <a:spcPts val="1200"/>
              </a:spcBef>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Select Online Learning Center under Teachers and Local Administrators</a:t>
            </a:r>
          </a:p>
          <a:p>
            <a:pPr lvl="1">
              <a:spcBef>
                <a:spcPts val="1200"/>
              </a:spcBef>
              <a:spcAft>
                <a:spcPts val="6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Locate and Select Learning Center FAQ</a:t>
            </a:r>
          </a:p>
        </p:txBody>
      </p:sp>
      <p:pic>
        <p:nvPicPr>
          <p:cNvPr id="5" name="Picture 4">
            <a:extLst>
              <a:ext uri="{FF2B5EF4-FFF2-40B4-BE49-F238E27FC236}">
                <a16:creationId xmlns:a16="http://schemas.microsoft.com/office/drawing/2014/main" id="{1DA48AC2-C5FB-3A56-6FDF-E7D24A1500B9}"/>
              </a:ext>
            </a:extLst>
          </p:cNvPr>
          <p:cNvPicPr>
            <a:picLocks noChangeAspect="1"/>
          </p:cNvPicPr>
          <p:nvPr/>
        </p:nvPicPr>
        <p:blipFill>
          <a:blip r:embed="rId4"/>
          <a:stretch>
            <a:fillRect/>
          </a:stretch>
        </p:blipFill>
        <p:spPr>
          <a:xfrm>
            <a:off x="592838" y="2036930"/>
            <a:ext cx="4379892" cy="4348420"/>
          </a:xfrm>
          <a:prstGeom prst="rect">
            <a:avLst/>
          </a:prstGeom>
          <a:ln>
            <a:solidFill>
              <a:srgbClr val="1399A8"/>
            </a:solidFill>
          </a:ln>
        </p:spPr>
      </p:pic>
      <p:cxnSp>
        <p:nvCxnSpPr>
          <p:cNvPr id="6" name="Straight Connector 5">
            <a:extLst>
              <a:ext uri="{FF2B5EF4-FFF2-40B4-BE49-F238E27FC236}">
                <a16:creationId xmlns:a16="http://schemas.microsoft.com/office/drawing/2014/main" id="{CCD9EEB6-28B6-AD8B-F903-F9E21860EB27}"/>
              </a:ext>
            </a:extLst>
          </p:cNvPr>
          <p:cNvCxnSpPr>
            <a:cxnSpLocks/>
          </p:cNvCxnSpPr>
          <p:nvPr/>
        </p:nvCxnSpPr>
        <p:spPr>
          <a:xfrm>
            <a:off x="630220" y="1712836"/>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54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6F0C75CF-A239-4007-BA54-63F0458273CC}"/>
              </a:ext>
            </a:extLst>
          </p:cNvPr>
          <p:cNvSpPr txBox="1">
            <a:spLocks/>
          </p:cNvSpPr>
          <p:nvPr/>
        </p:nvSpPr>
        <p:spPr>
          <a:xfrm>
            <a:off x="5727512" y="3192181"/>
            <a:ext cx="5900472" cy="1556558"/>
          </a:xfrm>
          <a:prstGeom prst="rect">
            <a:avLst/>
          </a:prstGeom>
          <a:ln w="57150">
            <a:solidFill>
              <a:srgbClr val="0051A4"/>
            </a:solidFill>
          </a:ln>
        </p:spPr>
        <p:txBody>
          <a:bodyPr vert="horz" lIns="51435" tIns="25718" rIns="51435" bIns="25718" rtlCol="0" anchor="ctr">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92881" indent="-192881" algn="l">
              <a:spcBef>
                <a:spcPts val="1200"/>
              </a:spcBef>
              <a:spcAft>
                <a:spcPts val="60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Website – </a:t>
            </a:r>
            <a:r>
              <a:rPr lang="en-US" sz="2000"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www.MBAResearch.org</a:t>
            </a:r>
            <a:endParaRPr lang="en-US" sz="2000" dirty="0">
              <a:solidFill>
                <a:schemeClr val="tx1"/>
              </a:solidFill>
              <a:latin typeface="Arial" panose="020B0604020202020204" pitchFamily="34" charset="0"/>
              <a:cs typeface="Arial" panose="020B0604020202020204" pitchFamily="34" charset="0"/>
            </a:endParaRPr>
          </a:p>
          <a:p>
            <a:pPr marL="192881" indent="-192881" algn="l">
              <a:spcBef>
                <a:spcPts val="1200"/>
              </a:spcBef>
              <a:spcAft>
                <a:spcPts val="60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Phone – 614.486.6708  800.448.0398</a:t>
            </a:r>
          </a:p>
          <a:p>
            <a:pPr marL="192881" indent="-192881" algn="l">
              <a:spcBef>
                <a:spcPts val="1200"/>
              </a:spcBef>
              <a:spcAft>
                <a:spcPts val="60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Customer Service – Service@MBAResearch.org</a:t>
            </a:r>
          </a:p>
        </p:txBody>
      </p:sp>
      <p:sp>
        <p:nvSpPr>
          <p:cNvPr id="14" name="Title 13">
            <a:extLst>
              <a:ext uri="{FF2B5EF4-FFF2-40B4-BE49-F238E27FC236}">
                <a16:creationId xmlns:a16="http://schemas.microsoft.com/office/drawing/2014/main" id="{29DFD9E1-EB7C-4DE4-ACFE-88F43D350889}"/>
              </a:ext>
            </a:extLst>
          </p:cNvPr>
          <p:cNvSpPr>
            <a:spLocks noGrp="1"/>
          </p:cNvSpPr>
          <p:nvPr>
            <p:ph type="title"/>
          </p:nvPr>
        </p:nvSpPr>
        <p:spPr>
          <a:xfrm>
            <a:off x="610908" y="1064284"/>
            <a:ext cx="10802946" cy="760049"/>
          </a:xfrm>
        </p:spPr>
        <p:txBody>
          <a:bodyPr>
            <a:normAutofit/>
          </a:bodyPr>
          <a:lstStyle/>
          <a:p>
            <a:pPr algn="l"/>
            <a:r>
              <a:rPr lang="en-US" sz="4000" b="0" dirty="0">
                <a:latin typeface="Arial Rounded MT Bold" panose="020F0704030504030204" pitchFamily="34" charset="0"/>
                <a:cs typeface="Arial" panose="020B0604020202020204" pitchFamily="34" charset="0"/>
              </a:rPr>
              <a:t>Connect With Us!</a:t>
            </a:r>
          </a:p>
        </p:txBody>
      </p:sp>
      <p:sp>
        <p:nvSpPr>
          <p:cNvPr id="3" name="Content Placeholder 2">
            <a:extLst>
              <a:ext uri="{FF2B5EF4-FFF2-40B4-BE49-F238E27FC236}">
                <a16:creationId xmlns:a16="http://schemas.microsoft.com/office/drawing/2014/main" id="{D4DCC95F-54BF-29E8-D62B-6ED4C37F4A0C}"/>
              </a:ext>
            </a:extLst>
          </p:cNvPr>
          <p:cNvSpPr>
            <a:spLocks noGrp="1"/>
          </p:cNvSpPr>
          <p:nvPr>
            <p:ph idx="1"/>
          </p:nvPr>
        </p:nvSpPr>
        <p:spPr>
          <a:xfrm>
            <a:off x="1361185" y="2561073"/>
            <a:ext cx="4423558" cy="579096"/>
          </a:xfrm>
        </p:spPr>
        <p:txBody>
          <a:bodyPr>
            <a:normAutofit lnSpcReduction="10000"/>
          </a:bodyPr>
          <a:lstStyle/>
          <a:p>
            <a:pPr marL="0" indent="0">
              <a:spcBef>
                <a:spcPts val="1200"/>
              </a:spcBef>
              <a:spcAft>
                <a:spcPts val="1200"/>
              </a:spcAft>
              <a:buNone/>
            </a:pPr>
            <a:r>
              <a:rPr lang="en-US" sz="2200" dirty="0">
                <a:latin typeface="Arial" panose="020B0604020202020204" pitchFamily="34" charset="0"/>
                <a:cs typeface="Arial" panose="020B0604020202020204" pitchFamily="34" charset="0"/>
              </a:rPr>
              <a:t>Twitter.com/</a:t>
            </a:r>
            <a:r>
              <a:rPr lang="en-US" sz="2200" dirty="0" err="1">
                <a:latin typeface="Arial" panose="020B0604020202020204" pitchFamily="34" charset="0"/>
                <a:cs typeface="Arial" panose="020B0604020202020204" pitchFamily="34" charset="0"/>
              </a:rPr>
              <a:t>MBAResearchNews</a:t>
            </a:r>
            <a:endParaRPr lang="en-US" sz="2200" b="0" i="0" dirty="0">
              <a:solidFill>
                <a:srgbClr val="000000"/>
              </a:solidFill>
              <a:effectLst/>
              <a:latin typeface="Arial" panose="020B0604020202020204" pitchFamily="34" charset="0"/>
              <a:cs typeface="Arial" panose="020B0604020202020204" pitchFamily="34" charset="0"/>
            </a:endParaRPr>
          </a:p>
          <a:p>
            <a:pPr marL="0" indent="0">
              <a:spcBef>
                <a:spcPts val="1200"/>
              </a:spcBef>
              <a:spcAft>
                <a:spcPts val="1200"/>
              </a:spcAft>
              <a:buNone/>
            </a:pPr>
            <a:endParaRPr lang="en-US" sz="2200" dirty="0">
              <a:latin typeface="Arial" panose="020B0604020202020204" pitchFamily="34" charset="0"/>
              <a:cs typeface="Arial" panose="020B0604020202020204" pitchFamily="34" charset="0"/>
            </a:endParaRPr>
          </a:p>
          <a:p>
            <a:pPr marL="0" indent="0">
              <a:spcBef>
                <a:spcPts val="1200"/>
              </a:spcBef>
              <a:spcAft>
                <a:spcPts val="1200"/>
              </a:spcAft>
              <a:buNone/>
            </a:pPr>
            <a:endParaRPr lang="en-US" sz="2200" dirty="0"/>
          </a:p>
        </p:txBody>
      </p:sp>
      <p:grpSp>
        <p:nvGrpSpPr>
          <p:cNvPr id="2" name="Group 1">
            <a:extLst>
              <a:ext uri="{FF2B5EF4-FFF2-40B4-BE49-F238E27FC236}">
                <a16:creationId xmlns:a16="http://schemas.microsoft.com/office/drawing/2014/main" id="{30BEA929-594F-A298-2E43-FFA57F3EE351}"/>
              </a:ext>
            </a:extLst>
          </p:cNvPr>
          <p:cNvGrpSpPr/>
          <p:nvPr/>
        </p:nvGrpSpPr>
        <p:grpSpPr>
          <a:xfrm>
            <a:off x="564016" y="2289350"/>
            <a:ext cx="1637280" cy="3701089"/>
            <a:chOff x="706728" y="1731046"/>
            <a:chExt cx="1637280" cy="3701089"/>
          </a:xfrm>
        </p:grpSpPr>
        <p:pic>
          <p:nvPicPr>
            <p:cNvPr id="10" name="Picture 9">
              <a:extLst>
                <a:ext uri="{FF2B5EF4-FFF2-40B4-BE49-F238E27FC236}">
                  <a16:creationId xmlns:a16="http://schemas.microsoft.com/office/drawing/2014/main" id="{A5AD27B1-262E-45EB-80AC-1DEDC5D7EAD0}"/>
                </a:ext>
              </a:extLst>
            </p:cNvPr>
            <p:cNvPicPr>
              <a:picLocks noChangeAspect="1"/>
            </p:cNvPicPr>
            <p:nvPr/>
          </p:nvPicPr>
          <p:blipFill>
            <a:blip r:embed="rId5"/>
            <a:stretch>
              <a:fillRect/>
            </a:stretch>
          </p:blipFill>
          <p:spPr>
            <a:xfrm>
              <a:off x="706728" y="2841768"/>
              <a:ext cx="797169" cy="789265"/>
            </a:xfrm>
            <a:prstGeom prst="rect">
              <a:avLst/>
            </a:prstGeom>
          </p:spPr>
        </p:pic>
        <p:pic>
          <p:nvPicPr>
            <p:cNvPr id="18" name="Picture 17">
              <a:extLst>
                <a:ext uri="{FF2B5EF4-FFF2-40B4-BE49-F238E27FC236}">
                  <a16:creationId xmlns:a16="http://schemas.microsoft.com/office/drawing/2014/main" id="{B52B93EC-31DC-9356-A5D5-29788A2DA677}"/>
                </a:ext>
              </a:extLst>
            </p:cNvPr>
            <p:cNvPicPr>
              <a:picLocks noChangeAspect="1"/>
            </p:cNvPicPr>
            <p:nvPr/>
          </p:nvPicPr>
          <p:blipFill>
            <a:blip r:embed="rId6"/>
            <a:stretch>
              <a:fillRect/>
            </a:stretch>
          </p:blipFill>
          <p:spPr>
            <a:xfrm>
              <a:off x="706728" y="1731046"/>
              <a:ext cx="797169" cy="953730"/>
            </a:xfrm>
            <a:prstGeom prst="rect">
              <a:avLst/>
            </a:prstGeom>
          </p:spPr>
        </p:pic>
        <p:pic>
          <p:nvPicPr>
            <p:cNvPr id="5" name="Picture 4">
              <a:extLst>
                <a:ext uri="{FF2B5EF4-FFF2-40B4-BE49-F238E27FC236}">
                  <a16:creationId xmlns:a16="http://schemas.microsoft.com/office/drawing/2014/main" id="{8D6D1211-CE00-7748-DAB2-95EB4D5003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6728" y="3923577"/>
              <a:ext cx="786895" cy="786384"/>
            </a:xfrm>
            <a:prstGeom prst="rect">
              <a:avLst/>
            </a:prstGeom>
          </p:spPr>
        </p:pic>
        <p:pic>
          <p:nvPicPr>
            <p:cNvPr id="20" name="Picture 19">
              <a:extLst>
                <a:ext uri="{FF2B5EF4-FFF2-40B4-BE49-F238E27FC236}">
                  <a16:creationId xmlns:a16="http://schemas.microsoft.com/office/drawing/2014/main" id="{D5498ED0-8E5C-A517-3CA7-AA18A86BAA4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3620" y="5034538"/>
              <a:ext cx="1590388" cy="397597"/>
            </a:xfrm>
            <a:prstGeom prst="rect">
              <a:avLst/>
            </a:prstGeom>
          </p:spPr>
        </p:pic>
      </p:grpSp>
      <p:sp>
        <p:nvSpPr>
          <p:cNvPr id="23" name="Content Placeholder 2">
            <a:extLst>
              <a:ext uri="{FF2B5EF4-FFF2-40B4-BE49-F238E27FC236}">
                <a16:creationId xmlns:a16="http://schemas.microsoft.com/office/drawing/2014/main" id="{09DBA1C4-BC00-0CE8-F6AA-A233B3CF5034}"/>
              </a:ext>
            </a:extLst>
          </p:cNvPr>
          <p:cNvSpPr txBox="1">
            <a:spLocks/>
          </p:cNvSpPr>
          <p:nvPr/>
        </p:nvSpPr>
        <p:spPr>
          <a:xfrm>
            <a:off x="1361185" y="4700756"/>
            <a:ext cx="4027709" cy="3806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2400"/>
              </a:spcBef>
              <a:spcAft>
                <a:spcPts val="2400"/>
              </a:spcAft>
              <a:buFont typeface="Arial" panose="020B0604020202020204" pitchFamily="34" charset="0"/>
              <a:buNone/>
            </a:pPr>
            <a:r>
              <a:rPr lang="en-US" sz="2200" dirty="0">
                <a:solidFill>
                  <a:srgbClr val="000000"/>
                </a:solidFill>
                <a:latin typeface="Arial" panose="020B0604020202020204" pitchFamily="34" charset="0"/>
                <a:cs typeface="Arial" panose="020B0604020202020204" pitchFamily="34" charset="0"/>
              </a:rPr>
              <a:t>Instagram: /</a:t>
            </a:r>
            <a:r>
              <a:rPr lang="en-US" sz="2200" dirty="0" err="1">
                <a:solidFill>
                  <a:srgbClr val="000000"/>
                </a:solidFill>
                <a:latin typeface="Arial" panose="020B0604020202020204" pitchFamily="34" charset="0"/>
                <a:cs typeface="Arial" panose="020B0604020202020204" pitchFamily="34" charset="0"/>
              </a:rPr>
              <a:t>MBA_Research</a:t>
            </a:r>
            <a:endParaRPr lang="en-US" sz="2200" dirty="0"/>
          </a:p>
        </p:txBody>
      </p:sp>
      <p:sp>
        <p:nvSpPr>
          <p:cNvPr id="24" name="Content Placeholder 2">
            <a:extLst>
              <a:ext uri="{FF2B5EF4-FFF2-40B4-BE49-F238E27FC236}">
                <a16:creationId xmlns:a16="http://schemas.microsoft.com/office/drawing/2014/main" id="{F7766F27-C79E-1772-B3B2-8A368D3D7367}"/>
              </a:ext>
            </a:extLst>
          </p:cNvPr>
          <p:cNvSpPr txBox="1">
            <a:spLocks/>
          </p:cNvSpPr>
          <p:nvPr/>
        </p:nvSpPr>
        <p:spPr>
          <a:xfrm>
            <a:off x="1350911" y="3610239"/>
            <a:ext cx="3918380" cy="5790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1200"/>
              </a:spcAft>
              <a:buFont typeface="Arial" panose="020B0604020202020204" pitchFamily="34" charset="0"/>
              <a:buNone/>
            </a:pPr>
            <a:r>
              <a:rPr lang="en-US" sz="2200" dirty="0">
                <a:latin typeface="Arial" panose="020B0604020202020204" pitchFamily="34" charset="0"/>
                <a:cs typeface="Arial" panose="020B0604020202020204" pitchFamily="34" charset="0"/>
              </a:rPr>
              <a:t>Facebook.com/</a:t>
            </a:r>
            <a:r>
              <a:rPr lang="en-US" sz="2200" dirty="0" err="1">
                <a:latin typeface="Arial" panose="020B0604020202020204" pitchFamily="34" charset="0"/>
                <a:cs typeface="Arial" panose="020B0604020202020204" pitchFamily="34" charset="0"/>
              </a:rPr>
              <a:t>MBAResearch</a:t>
            </a:r>
            <a:endParaRPr lang="en-US" sz="2200" dirty="0">
              <a:latin typeface="Arial" panose="020B0604020202020204" pitchFamily="34" charset="0"/>
              <a:cs typeface="Arial" panose="020B0604020202020204" pitchFamily="34" charset="0"/>
            </a:endParaRPr>
          </a:p>
          <a:p>
            <a:pPr marL="0" indent="0">
              <a:spcBef>
                <a:spcPts val="1200"/>
              </a:spcBef>
              <a:spcAft>
                <a:spcPts val="1200"/>
              </a:spcAft>
              <a:buFont typeface="Arial" panose="020B0604020202020204" pitchFamily="34" charset="0"/>
              <a:buNone/>
            </a:pPr>
            <a:endParaRPr lang="en-US" sz="2200" dirty="0">
              <a:solidFill>
                <a:srgbClr val="000000"/>
              </a:solidFill>
              <a:latin typeface="Arial" panose="020B0604020202020204" pitchFamily="34" charset="0"/>
              <a:cs typeface="Arial" panose="020B0604020202020204" pitchFamily="34" charset="0"/>
            </a:endParaRPr>
          </a:p>
          <a:p>
            <a:pPr marL="0" indent="0">
              <a:spcBef>
                <a:spcPts val="1200"/>
              </a:spcBef>
              <a:spcAft>
                <a:spcPts val="1200"/>
              </a:spcAft>
              <a:buFont typeface="Arial" panose="020B0604020202020204" pitchFamily="34" charset="0"/>
              <a:buNone/>
            </a:pPr>
            <a:endParaRPr lang="en-US" sz="2200" dirty="0">
              <a:latin typeface="Arial" panose="020B0604020202020204" pitchFamily="34" charset="0"/>
              <a:cs typeface="Arial" panose="020B0604020202020204" pitchFamily="34" charset="0"/>
            </a:endParaRPr>
          </a:p>
          <a:p>
            <a:pPr marL="0" indent="0">
              <a:spcBef>
                <a:spcPts val="1200"/>
              </a:spcBef>
              <a:spcAft>
                <a:spcPts val="1200"/>
              </a:spcAft>
              <a:buFont typeface="Arial" panose="020B0604020202020204" pitchFamily="34" charset="0"/>
              <a:buNone/>
            </a:pPr>
            <a:endParaRPr lang="en-US" sz="2200" dirty="0"/>
          </a:p>
        </p:txBody>
      </p:sp>
      <p:sp>
        <p:nvSpPr>
          <p:cNvPr id="25" name="Content Placeholder 2">
            <a:extLst>
              <a:ext uri="{FF2B5EF4-FFF2-40B4-BE49-F238E27FC236}">
                <a16:creationId xmlns:a16="http://schemas.microsoft.com/office/drawing/2014/main" id="{C63936B9-EAC0-29FE-4F4C-062BBBB0786C}"/>
              </a:ext>
            </a:extLst>
          </p:cNvPr>
          <p:cNvSpPr txBox="1">
            <a:spLocks/>
          </p:cNvSpPr>
          <p:nvPr/>
        </p:nvSpPr>
        <p:spPr>
          <a:xfrm>
            <a:off x="2249294" y="5621796"/>
            <a:ext cx="7356321" cy="3975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2400"/>
              </a:spcBef>
              <a:spcAft>
                <a:spcPts val="2400"/>
              </a:spcAft>
              <a:buFont typeface="Arial" panose="020B0604020202020204" pitchFamily="34" charset="0"/>
              <a:buNone/>
            </a:pPr>
            <a:r>
              <a:rPr lang="en-US" sz="2200" dirty="0">
                <a:solidFill>
                  <a:srgbClr val="000000"/>
                </a:solidFill>
                <a:latin typeface="Arial" panose="020B0604020202020204" pitchFamily="34" charset="0"/>
                <a:cs typeface="Arial" panose="020B0604020202020204" pitchFamily="34" charset="0"/>
              </a:rPr>
              <a:t>LinkedIn: /company/MBA-Research-&amp;-Curriculum-Center</a:t>
            </a:r>
            <a:endParaRPr lang="en-US" sz="2200" dirty="0"/>
          </a:p>
        </p:txBody>
      </p:sp>
      <p:cxnSp>
        <p:nvCxnSpPr>
          <p:cNvPr id="13" name="Straight Connector 12">
            <a:extLst>
              <a:ext uri="{FF2B5EF4-FFF2-40B4-BE49-F238E27FC236}">
                <a16:creationId xmlns:a16="http://schemas.microsoft.com/office/drawing/2014/main" id="{370EAE91-607B-AAF3-8999-C0F02DFADAFE}"/>
              </a:ext>
            </a:extLst>
          </p:cNvPr>
          <p:cNvCxnSpPr>
            <a:cxnSpLocks/>
          </p:cNvCxnSpPr>
          <p:nvPr/>
        </p:nvCxnSpPr>
        <p:spPr>
          <a:xfrm>
            <a:off x="630221" y="1858309"/>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77610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19BB-8D71-44FB-80C6-C58870A333E6}"/>
              </a:ext>
            </a:extLst>
          </p:cNvPr>
          <p:cNvSpPr>
            <a:spLocks noGrp="1"/>
          </p:cNvSpPr>
          <p:nvPr>
            <p:ph type="title"/>
          </p:nvPr>
        </p:nvSpPr>
        <p:spPr>
          <a:xfrm>
            <a:off x="0" y="941311"/>
            <a:ext cx="12192000" cy="971463"/>
          </a:xfrm>
        </p:spPr>
        <p:txBody>
          <a:bodyPr vert="horz" lIns="91440" tIns="45720" rIns="91440" bIns="45720" rtlCol="0" anchor="ctr">
            <a:normAutofit/>
          </a:bodyPr>
          <a:lstStyle/>
          <a:p>
            <a:r>
              <a:rPr lang="en-US" sz="4000" b="0" dirty="0">
                <a:latin typeface="Arial Rounded MT Bold" panose="020F0704030504030204" pitchFamily="34" charset="0"/>
                <a:cs typeface="Arial" panose="020B0604020202020204" pitchFamily="34" charset="0"/>
              </a:rPr>
              <a:t>QUESTIONS?</a:t>
            </a:r>
          </a:p>
        </p:txBody>
      </p:sp>
      <p:pic>
        <p:nvPicPr>
          <p:cNvPr id="4" name="Content Placeholder 5">
            <a:extLst>
              <a:ext uri="{FF2B5EF4-FFF2-40B4-BE49-F238E27FC236}">
                <a16:creationId xmlns:a16="http://schemas.microsoft.com/office/drawing/2014/main" id="{A0231769-FE39-453E-8D71-38B8517E661C}"/>
              </a:ext>
            </a:extLst>
          </p:cNvPr>
          <p:cNvPicPr>
            <a:picLocks noGrp="1" noChangeAspect="1"/>
          </p:cNvPicPr>
          <p:nvPr>
            <p:ph idx="1"/>
          </p:nvPr>
        </p:nvPicPr>
        <p:blipFill rotWithShape="1">
          <a:blip r:embed="rId4"/>
          <a:srcRect b="12876"/>
          <a:stretch/>
        </p:blipFill>
        <p:spPr>
          <a:xfrm>
            <a:off x="4936400" y="1912774"/>
            <a:ext cx="2319200" cy="3574884"/>
          </a:xfrm>
          <a:prstGeom prst="rect">
            <a:avLst/>
          </a:prstGeom>
        </p:spPr>
      </p:pic>
      <p:sp>
        <p:nvSpPr>
          <p:cNvPr id="3" name="TextBox 2">
            <a:extLst>
              <a:ext uri="{FF2B5EF4-FFF2-40B4-BE49-F238E27FC236}">
                <a16:creationId xmlns:a16="http://schemas.microsoft.com/office/drawing/2014/main" id="{0E20B6F5-06F5-49E6-B6A0-9FEE438BFEB8}"/>
              </a:ext>
            </a:extLst>
          </p:cNvPr>
          <p:cNvSpPr txBox="1"/>
          <p:nvPr/>
        </p:nvSpPr>
        <p:spPr>
          <a:xfrm>
            <a:off x="3962400" y="5850385"/>
            <a:ext cx="4267200" cy="880369"/>
          </a:xfrm>
          <a:prstGeom prst="rect">
            <a:avLst/>
          </a:prstGeom>
          <a:noFill/>
        </p:spPr>
        <p:txBody>
          <a:bodyPr wrap="square" rtlCol="0">
            <a:spAutoFit/>
          </a:bodyPr>
          <a:lstStyle/>
          <a:p>
            <a:pPr algn="ctr">
              <a:lnSpc>
                <a:spcPct val="150000"/>
              </a:lnSpc>
            </a:pPr>
            <a:r>
              <a:rPr lang="en-US" dirty="0"/>
              <a:t>Email </a:t>
            </a:r>
            <a:r>
              <a:rPr lang="en-US" dirty="0">
                <a:hlinkClick r:id="rId5"/>
              </a:rPr>
              <a:t>helpme@mbaresearch.org</a:t>
            </a:r>
            <a:r>
              <a:rPr lang="en-US" dirty="0"/>
              <a:t> or </a:t>
            </a:r>
          </a:p>
          <a:p>
            <a:pPr algn="ctr">
              <a:lnSpc>
                <a:spcPct val="150000"/>
              </a:lnSpc>
            </a:pPr>
            <a:r>
              <a:rPr lang="en-US" dirty="0"/>
              <a:t>Tammy Cyrus at </a:t>
            </a:r>
            <a:r>
              <a:rPr lang="en-US" dirty="0">
                <a:hlinkClick r:id="rId6"/>
              </a:rPr>
              <a:t>cyrust@mbaresearch.org</a:t>
            </a:r>
            <a:endParaRPr lang="en-US" dirty="0"/>
          </a:p>
        </p:txBody>
      </p:sp>
    </p:spTree>
    <p:custDataLst>
      <p:tags r:id="rId1"/>
    </p:custDataLst>
    <p:extLst>
      <p:ext uri="{BB962C8B-B14F-4D97-AF65-F5344CB8AC3E}">
        <p14:creationId xmlns:p14="http://schemas.microsoft.com/office/powerpoint/2010/main" val="27153112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592" y="1317397"/>
            <a:ext cx="11636408" cy="747447"/>
          </a:xfrm>
        </p:spPr>
        <p:txBody>
          <a:bodyPr>
            <a:normAutofit/>
          </a:bodyPr>
          <a:lstStyle/>
          <a:p>
            <a:pPr algn="l" defTabSz="685783"/>
            <a:r>
              <a:rPr lang="en-US" sz="4000" b="0" cap="all" dirty="0">
                <a:latin typeface="Arial Rounded MT Bold" panose="020F0704030504030204" pitchFamily="34" charset="0"/>
                <a:cs typeface="Segoe UI" panose="020B0502040204020203" pitchFamily="34" charset="0"/>
              </a:rPr>
              <a:t>Learning Center Subscription</a:t>
            </a:r>
          </a:p>
        </p:txBody>
      </p:sp>
      <p:sp>
        <p:nvSpPr>
          <p:cNvPr id="6" name="Content Placeholder 2">
            <a:extLst>
              <a:ext uri="{FF2B5EF4-FFF2-40B4-BE49-F238E27FC236}">
                <a16:creationId xmlns:a16="http://schemas.microsoft.com/office/drawing/2014/main" id="{0A41C2C8-1D77-4943-8D56-F3ED11867109}"/>
              </a:ext>
            </a:extLst>
          </p:cNvPr>
          <p:cNvSpPr txBox="1">
            <a:spLocks/>
          </p:cNvSpPr>
          <p:nvPr/>
        </p:nvSpPr>
        <p:spPr>
          <a:xfrm>
            <a:off x="555592" y="2434109"/>
            <a:ext cx="10557163" cy="370026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1200"/>
              </a:spcBef>
              <a:buFont typeface="Wingdings" panose="05000000000000000000" pitchFamily="2" charset="2"/>
              <a:buChar char="§"/>
            </a:pPr>
            <a:r>
              <a:rPr lang="en-US" sz="3000" dirty="0">
                <a:latin typeface="Arial" panose="020B0604020202020204" pitchFamily="34" charset="0"/>
                <a:cs typeface="Arial" panose="020B0604020202020204" pitchFamily="34" charset="0"/>
              </a:rPr>
              <a:t>Annual subscription per school for 5 teachers at that school</a:t>
            </a:r>
          </a:p>
          <a:p>
            <a:pPr>
              <a:spcBef>
                <a:spcPts val="1200"/>
              </a:spcBef>
              <a:buFont typeface="Wingdings" panose="05000000000000000000" pitchFamily="2" charset="2"/>
              <a:buChar char="§"/>
            </a:pPr>
            <a:r>
              <a:rPr lang="en-US" sz="3000" dirty="0">
                <a:latin typeface="Arial" panose="020B0604020202020204" pitchFamily="34" charset="0"/>
                <a:cs typeface="Arial" panose="020B0604020202020204" pitchFamily="34" charset="0"/>
              </a:rPr>
              <a:t>Access to 300+ resources including Learning Activity Packages (LAPs)</a:t>
            </a:r>
          </a:p>
          <a:p>
            <a:pPr>
              <a:spcBef>
                <a:spcPts val="1200"/>
              </a:spcBef>
              <a:buFont typeface="Wingdings" panose="05000000000000000000" pitchFamily="2" charset="2"/>
              <a:buChar char="§"/>
            </a:pPr>
            <a:r>
              <a:rPr lang="en-US" sz="3000" dirty="0">
                <a:latin typeface="Arial" panose="020B0604020202020204" pitchFamily="34" charset="0"/>
                <a:cs typeface="Arial" panose="020B0604020202020204" pitchFamily="34" charset="0"/>
              </a:rPr>
              <a:t>Choose Your Method</a:t>
            </a:r>
          </a:p>
          <a:p>
            <a:pPr lvl="1">
              <a:spcBef>
                <a:spcPts val="1200"/>
              </a:spcBef>
              <a:buFont typeface="Wingdings" panose="05000000000000000000" pitchFamily="2" charset="2"/>
              <a:buChar char="§"/>
            </a:pPr>
            <a:r>
              <a:rPr lang="en-US" sz="3000" dirty="0">
                <a:latin typeface="Arial" panose="020B0604020202020204" pitchFamily="34" charset="0"/>
                <a:cs typeface="Arial" panose="020B0604020202020204" pitchFamily="34" charset="0"/>
              </a:rPr>
              <a:t>Build your courses within the MBA Learning Center</a:t>
            </a:r>
          </a:p>
          <a:p>
            <a:pPr lvl="1">
              <a:spcBef>
                <a:spcPts val="1200"/>
              </a:spcBef>
              <a:buFont typeface="Wingdings" panose="05000000000000000000" pitchFamily="2" charset="2"/>
              <a:buChar char="§"/>
            </a:pPr>
            <a:r>
              <a:rPr lang="en-US" sz="3000" dirty="0">
                <a:latin typeface="Arial" panose="020B0604020202020204" pitchFamily="34" charset="0"/>
                <a:cs typeface="Arial" panose="020B0604020202020204" pitchFamily="34" charset="0"/>
              </a:rPr>
              <a:t>Utilize the ready-made Learning Center Course Guides</a:t>
            </a:r>
          </a:p>
          <a:p>
            <a:pPr marL="0" indent="0">
              <a:spcBef>
                <a:spcPts val="1200"/>
              </a:spcBef>
              <a:buNone/>
            </a:pPr>
            <a:endParaRPr lang="en-US" sz="3000" dirty="0">
              <a:latin typeface="Arial" panose="020B0604020202020204" pitchFamily="34" charset="0"/>
              <a:cs typeface="Arial" panose="020B0604020202020204" pitchFamily="34" charset="0"/>
            </a:endParaRPr>
          </a:p>
          <a:p>
            <a:pPr algn="ctr">
              <a:spcBef>
                <a:spcPts val="1200"/>
              </a:spcBef>
              <a:buFont typeface="Wingdings" panose="05000000000000000000" pitchFamily="2" charset="2"/>
              <a:buChar char="§"/>
            </a:pPr>
            <a:endParaRPr lang="en-US" sz="3000" dirty="0">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3C57B2EC-C81A-346A-7E27-697061B080E0}"/>
              </a:ext>
            </a:extLst>
          </p:cNvPr>
          <p:cNvCxnSpPr>
            <a:cxnSpLocks/>
          </p:cNvCxnSpPr>
          <p:nvPr/>
        </p:nvCxnSpPr>
        <p:spPr>
          <a:xfrm>
            <a:off x="555592" y="2109444"/>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668947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32B2D-D6A4-421E-92F8-FB2A2E0D1492}"/>
              </a:ext>
            </a:extLst>
          </p:cNvPr>
          <p:cNvSpPr>
            <a:spLocks noGrp="1"/>
          </p:cNvSpPr>
          <p:nvPr>
            <p:ph type="title"/>
          </p:nvPr>
        </p:nvSpPr>
        <p:spPr>
          <a:xfrm>
            <a:off x="555592" y="1113044"/>
            <a:ext cx="7827037" cy="954057"/>
          </a:xfrm>
        </p:spPr>
        <p:txBody>
          <a:bodyPr>
            <a:normAutofit/>
          </a:bodyPr>
          <a:lstStyle/>
          <a:p>
            <a:pPr algn="l" defTabSz="685783"/>
            <a:r>
              <a:rPr lang="en-US" sz="3600" b="0" cap="all" dirty="0">
                <a:latin typeface="Arial Rounded MT Bold" panose="020F0704030504030204" pitchFamily="34" charset="0"/>
                <a:cs typeface="Segoe UI" panose="020B0502040204020203" pitchFamily="34" charset="0"/>
              </a:rPr>
              <a:t>Where to Start</a:t>
            </a:r>
          </a:p>
        </p:txBody>
      </p:sp>
      <p:sp>
        <p:nvSpPr>
          <p:cNvPr id="4" name="TextBox 3">
            <a:extLst>
              <a:ext uri="{FF2B5EF4-FFF2-40B4-BE49-F238E27FC236}">
                <a16:creationId xmlns:a16="http://schemas.microsoft.com/office/drawing/2014/main" id="{88A5EAB0-608B-4BF7-939C-F8A52F717031}"/>
              </a:ext>
            </a:extLst>
          </p:cNvPr>
          <p:cNvSpPr txBox="1"/>
          <p:nvPr/>
        </p:nvSpPr>
        <p:spPr>
          <a:xfrm>
            <a:off x="555592" y="2218639"/>
            <a:ext cx="11445908" cy="4170372"/>
          </a:xfrm>
          <a:prstGeom prst="rect">
            <a:avLst/>
          </a:prstGeom>
          <a:noFill/>
        </p:spPr>
        <p:txBody>
          <a:bodyPr wrap="square" rtlCol="0">
            <a:spAutoFit/>
          </a:bodyPr>
          <a:lstStyle/>
          <a:p>
            <a:pPr marL="342891" indent="-342891">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Missouri is an Enhanced Membership State</a:t>
            </a:r>
          </a:p>
          <a:p>
            <a:pPr marL="800091" lvl="1" indent="-342891">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You have FREE access to the Learning Center – thanks to the Missouri Department of Education</a:t>
            </a:r>
          </a:p>
          <a:p>
            <a:pPr marL="800091" lvl="1" indent="-342891">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Access to additional resources in the State’s Connection portal</a:t>
            </a:r>
          </a:p>
          <a:p>
            <a:pPr marL="800091" lvl="1" indent="-342891">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Discount on additional products</a:t>
            </a:r>
          </a:p>
          <a:p>
            <a:pPr marL="342891" indent="-342891">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Send the following information to </a:t>
            </a:r>
            <a:r>
              <a:rPr lang="en-US" sz="2000" dirty="0">
                <a:solidFill>
                  <a:schemeClr val="bg2"/>
                </a:solidFill>
                <a:latin typeface="Arial" panose="020B0604020202020204" pitchFamily="34" charset="0"/>
                <a:cs typeface="Arial" panose="020B0604020202020204" pitchFamily="34" charset="0"/>
                <a:hlinkClick r:id="rId4"/>
              </a:rPr>
              <a:t>helpme@mbaresearch.org</a:t>
            </a:r>
            <a:endParaRPr lang="en-US" sz="2000" dirty="0">
              <a:solidFill>
                <a:schemeClr val="bg2"/>
              </a:solidFill>
              <a:latin typeface="Arial" panose="020B0604020202020204" pitchFamily="34" charset="0"/>
              <a:cs typeface="Arial" panose="020B0604020202020204" pitchFamily="34" charset="0"/>
            </a:endParaRPr>
          </a:p>
          <a:p>
            <a:pPr marL="1714457" lvl="4" indent="-342891">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Your name</a:t>
            </a:r>
          </a:p>
          <a:p>
            <a:pPr marL="1714457" lvl="4" indent="-342891">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Email address (school-issued email required)</a:t>
            </a:r>
          </a:p>
          <a:p>
            <a:pPr marL="1714457" lvl="4" indent="-342891">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School Name</a:t>
            </a:r>
          </a:p>
          <a:p>
            <a:pPr marL="1714457" lvl="4" indent="-342891">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School Address</a:t>
            </a:r>
          </a:p>
          <a:p>
            <a:pPr marL="1714457" lvl="4" indent="-342891">
              <a:spcBef>
                <a:spcPts val="600"/>
              </a:spcBef>
              <a:buFont typeface="Wingdings" panose="05000000000000000000" pitchFamily="2" charset="2"/>
              <a:buChar char="§"/>
            </a:pPr>
            <a:r>
              <a:rPr lang="en-US" sz="2000" dirty="0">
                <a:latin typeface="Arial" panose="020B0604020202020204" pitchFamily="34" charset="0"/>
                <a:cs typeface="Arial" panose="020B0604020202020204" pitchFamily="34" charset="0"/>
              </a:rPr>
              <a:t>City, State, Zip</a:t>
            </a:r>
          </a:p>
        </p:txBody>
      </p:sp>
      <p:cxnSp>
        <p:nvCxnSpPr>
          <p:cNvPr id="5" name="Straight Connector 4">
            <a:extLst>
              <a:ext uri="{FF2B5EF4-FFF2-40B4-BE49-F238E27FC236}">
                <a16:creationId xmlns:a16="http://schemas.microsoft.com/office/drawing/2014/main" id="{5AC749BE-111E-0F04-0EEF-4743D4CCF589}"/>
              </a:ext>
            </a:extLst>
          </p:cNvPr>
          <p:cNvCxnSpPr>
            <a:cxnSpLocks/>
          </p:cNvCxnSpPr>
          <p:nvPr/>
        </p:nvCxnSpPr>
        <p:spPr>
          <a:xfrm>
            <a:off x="555592" y="1915563"/>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65830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17DEB8-EE09-A0FD-780E-83DB3F5308E9}"/>
              </a:ext>
            </a:extLst>
          </p:cNvPr>
          <p:cNvSpPr>
            <a:spLocks noGrp="1"/>
          </p:cNvSpPr>
          <p:nvPr>
            <p:ph type="body" idx="1"/>
          </p:nvPr>
        </p:nvSpPr>
        <p:spPr>
          <a:xfrm>
            <a:off x="707992" y="4292600"/>
            <a:ext cx="10363200" cy="1101725"/>
          </a:xfrm>
        </p:spPr>
        <p:txBody>
          <a:bodyPr>
            <a:normAutofit/>
          </a:bodyPr>
          <a:lstStyle/>
          <a:p>
            <a:r>
              <a:rPr lang="en-US" sz="3600"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https://mba.instructure.com/</a:t>
            </a:r>
            <a:endParaRPr lang="en-US" sz="3600" dirty="0">
              <a:solidFill>
                <a:schemeClr val="tx1"/>
              </a:solidFill>
              <a:latin typeface="Arial" panose="020B0604020202020204" pitchFamily="34" charset="0"/>
              <a:cs typeface="Arial" panose="020B0604020202020204" pitchFamily="34" charset="0"/>
            </a:endParaRPr>
          </a:p>
          <a:p>
            <a:endParaRPr lang="en-US" sz="3600" dirty="0">
              <a:solidFill>
                <a:schemeClr val="tx1"/>
              </a:solidFill>
            </a:endParaRPr>
          </a:p>
        </p:txBody>
      </p:sp>
      <p:sp>
        <p:nvSpPr>
          <p:cNvPr id="4" name="Title 1">
            <a:extLst>
              <a:ext uri="{FF2B5EF4-FFF2-40B4-BE49-F238E27FC236}">
                <a16:creationId xmlns:a16="http://schemas.microsoft.com/office/drawing/2014/main" id="{9ECBA277-E12C-3EAC-0588-CBA9BDFDA782}"/>
              </a:ext>
            </a:extLst>
          </p:cNvPr>
          <p:cNvSpPr>
            <a:spLocks noGrp="1"/>
          </p:cNvSpPr>
          <p:nvPr>
            <p:ph type="title"/>
          </p:nvPr>
        </p:nvSpPr>
        <p:spPr>
          <a:xfrm>
            <a:off x="707992" y="2930525"/>
            <a:ext cx="10363200" cy="1362075"/>
          </a:xfrm>
        </p:spPr>
        <p:txBody>
          <a:bodyPr>
            <a:normAutofit/>
          </a:bodyPr>
          <a:lstStyle/>
          <a:p>
            <a:pPr defTabSz="685783"/>
            <a:r>
              <a:rPr lang="en-US" sz="4000" b="0" cap="all" dirty="0">
                <a:latin typeface="Arial Rounded MT Bold" panose="020F0704030504030204" pitchFamily="34" charset="0"/>
                <a:cs typeface="Segoe UI" panose="020B0502040204020203" pitchFamily="34" charset="0"/>
              </a:rPr>
              <a:t>The Learning Center</a:t>
            </a:r>
          </a:p>
        </p:txBody>
      </p:sp>
      <p:cxnSp>
        <p:nvCxnSpPr>
          <p:cNvPr id="5" name="Straight Connector 4">
            <a:extLst>
              <a:ext uri="{FF2B5EF4-FFF2-40B4-BE49-F238E27FC236}">
                <a16:creationId xmlns:a16="http://schemas.microsoft.com/office/drawing/2014/main" id="{66E0C866-915E-08A7-942B-A5A31ADD2ED1}"/>
              </a:ext>
            </a:extLst>
          </p:cNvPr>
          <p:cNvCxnSpPr>
            <a:cxnSpLocks/>
          </p:cNvCxnSpPr>
          <p:nvPr/>
        </p:nvCxnSpPr>
        <p:spPr>
          <a:xfrm>
            <a:off x="707992" y="3877713"/>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13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BF2C6F0-1C9D-2EED-49A0-BD49783A82A9}"/>
              </a:ext>
            </a:extLst>
          </p:cNvPr>
          <p:cNvSpPr txBox="1">
            <a:spLocks noGrp="1"/>
          </p:cNvSpPr>
          <p:nvPr>
            <p:ph type="title"/>
          </p:nvPr>
        </p:nvSpPr>
        <p:spPr>
          <a:xfrm>
            <a:off x="630219" y="4003977"/>
            <a:ext cx="10363200" cy="781050"/>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1 – CREATE AN EMPTY COURSE</a:t>
            </a:r>
          </a:p>
        </p:txBody>
      </p:sp>
      <p:cxnSp>
        <p:nvCxnSpPr>
          <p:cNvPr id="5" name="Straight Connector 4">
            <a:extLst>
              <a:ext uri="{FF2B5EF4-FFF2-40B4-BE49-F238E27FC236}">
                <a16:creationId xmlns:a16="http://schemas.microsoft.com/office/drawing/2014/main" id="{B00DC3AB-2255-8535-9396-EEEB4C5983E2}"/>
              </a:ext>
            </a:extLst>
          </p:cNvPr>
          <p:cNvCxnSpPr>
            <a:cxnSpLocks/>
          </p:cNvCxnSpPr>
          <p:nvPr/>
        </p:nvCxnSpPr>
        <p:spPr>
          <a:xfrm>
            <a:off x="630219" y="3997929"/>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494B8D0-F8A0-B60A-FB87-5298FFE3D98E}"/>
              </a:ext>
            </a:extLst>
          </p:cNvPr>
          <p:cNvCxnSpPr>
            <a:cxnSpLocks/>
          </p:cNvCxnSpPr>
          <p:nvPr/>
        </p:nvCxnSpPr>
        <p:spPr>
          <a:xfrm>
            <a:off x="630221" y="4785027"/>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296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BC37E5-1A76-4DC5-8C73-0924ABD9FF2D}"/>
              </a:ext>
            </a:extLst>
          </p:cNvPr>
          <p:cNvSpPr txBox="1"/>
          <p:nvPr/>
        </p:nvSpPr>
        <p:spPr>
          <a:xfrm>
            <a:off x="1130831" y="5016706"/>
            <a:ext cx="2975171" cy="984885"/>
          </a:xfrm>
          <a:prstGeom prst="rect">
            <a:avLst/>
          </a:prstGeom>
          <a:noFill/>
        </p:spPr>
        <p:txBody>
          <a:bodyPr wrap="square" rtlCol="0">
            <a:spAutoFit/>
          </a:bodyPr>
          <a:lstStyle/>
          <a:p>
            <a:pPr marL="257168" indent="-257168">
              <a:spcBef>
                <a:spcPts val="1200"/>
              </a:spcBef>
              <a:buAutoNum type="arabicPeriod"/>
            </a:pPr>
            <a:r>
              <a:rPr lang="en-US" sz="2400" dirty="0">
                <a:latin typeface="Arial" panose="020B0604020202020204" pitchFamily="34" charset="0"/>
                <a:cs typeface="Arial" panose="020B0604020202020204" pitchFamily="34" charset="0"/>
              </a:rPr>
              <a:t>Select admin</a:t>
            </a:r>
          </a:p>
          <a:p>
            <a:pPr marL="257168" indent="-257168">
              <a:spcBef>
                <a:spcPts val="1200"/>
              </a:spcBef>
              <a:buAutoNum type="arabicPeriod"/>
            </a:pPr>
            <a:r>
              <a:rPr lang="en-US" sz="2400" dirty="0">
                <a:latin typeface="Arial" panose="020B0604020202020204" pitchFamily="34" charset="0"/>
                <a:cs typeface="Arial" panose="020B0604020202020204" pitchFamily="34" charset="0"/>
              </a:rPr>
              <a:t>Select your school</a:t>
            </a:r>
          </a:p>
        </p:txBody>
      </p:sp>
      <p:sp>
        <p:nvSpPr>
          <p:cNvPr id="7" name="TextBox 6">
            <a:extLst>
              <a:ext uri="{FF2B5EF4-FFF2-40B4-BE49-F238E27FC236}">
                <a16:creationId xmlns:a16="http://schemas.microsoft.com/office/drawing/2014/main" id="{F988E656-547F-4CEA-B928-9FAA58DCE2E4}"/>
              </a:ext>
            </a:extLst>
          </p:cNvPr>
          <p:cNvSpPr txBox="1"/>
          <p:nvPr/>
        </p:nvSpPr>
        <p:spPr>
          <a:xfrm>
            <a:off x="6594189" y="5006221"/>
            <a:ext cx="3683047" cy="461665"/>
          </a:xfrm>
          <a:prstGeom prst="rect">
            <a:avLst/>
          </a:prstGeom>
          <a:noFill/>
        </p:spPr>
        <p:txBody>
          <a:bodyPr wrap="square" rtlCol="0">
            <a:spAutoFit/>
          </a:bodyPr>
          <a:lstStyle>
            <a:defPPr>
              <a:defRPr lang="en-US"/>
            </a:defPPr>
            <a:lvl1pPr marL="257175" indent="-257175">
              <a:spcBef>
                <a:spcPts val="1200"/>
              </a:spcBef>
              <a:buAutoNum type="arabicPeriod"/>
              <a:defRPr sz="2100">
                <a:latin typeface="Arial" panose="020B0604020202020204" pitchFamily="34" charset="0"/>
                <a:cs typeface="Arial" panose="020B0604020202020204" pitchFamily="34" charset="0"/>
              </a:defRPr>
            </a:lvl1pPr>
          </a:lstStyle>
          <a:p>
            <a:pPr marL="0" indent="0" algn="ctr">
              <a:buNone/>
            </a:pPr>
            <a:r>
              <a:rPr lang="en-US" sz="2400" dirty="0"/>
              <a:t>3. Select + course</a:t>
            </a:r>
          </a:p>
        </p:txBody>
      </p:sp>
      <p:sp>
        <p:nvSpPr>
          <p:cNvPr id="10" name="Title 1">
            <a:extLst>
              <a:ext uri="{FF2B5EF4-FFF2-40B4-BE49-F238E27FC236}">
                <a16:creationId xmlns:a16="http://schemas.microsoft.com/office/drawing/2014/main" id="{E16FEC16-DB26-4E20-949B-0B61E9E83F08}"/>
              </a:ext>
            </a:extLst>
          </p:cNvPr>
          <p:cNvSpPr txBox="1">
            <a:spLocks/>
          </p:cNvSpPr>
          <p:nvPr/>
        </p:nvSpPr>
        <p:spPr>
          <a:xfrm>
            <a:off x="555592" y="1315679"/>
            <a:ext cx="11063955" cy="787112"/>
          </a:xfrm>
          <a:prstGeom prst="rect">
            <a:avLst/>
          </a:prstGeom>
        </p:spPr>
        <p:txBody>
          <a:bodyPr vert="horz" lIns="91440" tIns="45720" rIns="91440" bIns="45720" rtlCol="0" anchor="ctr">
            <a:normAutofit/>
          </a:bodyPr>
          <a:lstStyle>
            <a:defPPr>
              <a:defRPr lang="en-US"/>
            </a:defPPr>
            <a:lvl1pPr algn="ctr" defTabSz="914400">
              <a:spcBef>
                <a:spcPct val="0"/>
              </a:spcBef>
              <a:buNone/>
              <a:defRPr sz="3200" b="1">
                <a:latin typeface="Arial" panose="020B0604020202020204" pitchFamily="34" charset="0"/>
                <a:ea typeface="+mj-ea"/>
                <a:cs typeface="Arial" panose="020B0604020202020204" pitchFamily="34" charset="0"/>
              </a:defRPr>
            </a:lvl1pPr>
          </a:lstStyle>
          <a:p>
            <a:pPr algn="l"/>
            <a:r>
              <a:rPr lang="en-US" sz="3600" b="0" dirty="0">
                <a:latin typeface="Arial Rounded MT Bold" panose="020F0704030504030204" pitchFamily="34" charset="0"/>
                <a:cs typeface="Segoe UI" panose="020B0502040204020203" pitchFamily="34" charset="0"/>
              </a:rPr>
              <a:t>STEP 1 – CREATE AN EMPTY COURSE</a:t>
            </a:r>
          </a:p>
        </p:txBody>
      </p:sp>
      <p:pic>
        <p:nvPicPr>
          <p:cNvPr id="12" name="Picture 11">
            <a:extLst>
              <a:ext uri="{FF2B5EF4-FFF2-40B4-BE49-F238E27FC236}">
                <a16:creationId xmlns:a16="http://schemas.microsoft.com/office/drawing/2014/main" id="{E53B60A7-901D-4E2E-BFB2-223E7250F993}"/>
              </a:ext>
            </a:extLst>
          </p:cNvPr>
          <p:cNvPicPr>
            <a:picLocks noChangeAspect="1"/>
          </p:cNvPicPr>
          <p:nvPr/>
        </p:nvPicPr>
        <p:blipFill>
          <a:blip r:embed="rId4"/>
          <a:stretch>
            <a:fillRect/>
          </a:stretch>
        </p:blipFill>
        <p:spPr>
          <a:xfrm>
            <a:off x="929602" y="2489903"/>
            <a:ext cx="3595047" cy="2443087"/>
          </a:xfrm>
          <a:prstGeom prst="rect">
            <a:avLst/>
          </a:prstGeom>
        </p:spPr>
      </p:pic>
      <p:pic>
        <p:nvPicPr>
          <p:cNvPr id="14" name="Picture 13">
            <a:extLst>
              <a:ext uri="{FF2B5EF4-FFF2-40B4-BE49-F238E27FC236}">
                <a16:creationId xmlns:a16="http://schemas.microsoft.com/office/drawing/2014/main" id="{553C91CB-B5DE-486F-A443-CAB769A44956}"/>
              </a:ext>
            </a:extLst>
          </p:cNvPr>
          <p:cNvPicPr>
            <a:picLocks noChangeAspect="1"/>
          </p:cNvPicPr>
          <p:nvPr/>
        </p:nvPicPr>
        <p:blipFill>
          <a:blip r:embed="rId5"/>
          <a:stretch>
            <a:fillRect/>
          </a:stretch>
        </p:blipFill>
        <p:spPr>
          <a:xfrm>
            <a:off x="6096000" y="2406539"/>
            <a:ext cx="4679427" cy="2526451"/>
          </a:xfrm>
          <a:prstGeom prst="rect">
            <a:avLst/>
          </a:prstGeom>
        </p:spPr>
      </p:pic>
      <p:cxnSp>
        <p:nvCxnSpPr>
          <p:cNvPr id="8" name="Straight Connector 7">
            <a:extLst>
              <a:ext uri="{FF2B5EF4-FFF2-40B4-BE49-F238E27FC236}">
                <a16:creationId xmlns:a16="http://schemas.microsoft.com/office/drawing/2014/main" id="{9EFF16EC-CD33-1AF5-A5A8-1CE6C9D853E7}"/>
              </a:ext>
            </a:extLst>
          </p:cNvPr>
          <p:cNvCxnSpPr>
            <a:cxnSpLocks/>
          </p:cNvCxnSpPr>
          <p:nvPr/>
        </p:nvCxnSpPr>
        <p:spPr>
          <a:xfrm>
            <a:off x="555592" y="2106063"/>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55727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16EE6A-97A6-3DC1-EA4C-66D5C9B0C8CD}"/>
              </a:ext>
            </a:extLst>
          </p:cNvPr>
          <p:cNvSpPr txBox="1">
            <a:spLocks/>
          </p:cNvSpPr>
          <p:nvPr/>
        </p:nvSpPr>
        <p:spPr>
          <a:xfrm>
            <a:off x="630219" y="3933824"/>
            <a:ext cx="9802585" cy="857251"/>
          </a:xfrm>
          <a:prstGeom prst="rect">
            <a:avLst/>
          </a:prstGeom>
        </p:spPr>
        <p:txBody>
          <a:bodyPr vert="horz" lIns="91440" tIns="45720" rIns="91440" bIns="45720" rtlCol="0" anchor="ctr" anchorCtr="0">
            <a:normAutofit/>
          </a:bodyPr>
          <a:lstStyle>
            <a:lvl1pPr algn="l" defTabSz="685800" rtl="0" eaLnBrk="1" latinLnBrk="0" hangingPunct="1">
              <a:lnSpc>
                <a:spcPct val="90000"/>
              </a:lnSpc>
              <a:spcBef>
                <a:spcPct val="0"/>
              </a:spcBef>
              <a:buNone/>
              <a:defRPr sz="3300" b="0" kern="1200">
                <a:solidFill>
                  <a:schemeClr val="bg1"/>
                </a:solidFill>
                <a:latin typeface="Myriad Pro Cond" panose="020B0506030403020204" pitchFamily="34" charset="0"/>
                <a:ea typeface="+mj-ea"/>
                <a:cs typeface="+mj-cs"/>
              </a:defRPr>
            </a:lvl1pPr>
          </a:lstStyle>
          <a:p>
            <a:r>
              <a:rPr lang="en-US" sz="3600" dirty="0">
                <a:solidFill>
                  <a:schemeClr val="tx1"/>
                </a:solidFill>
                <a:latin typeface="Arial Rounded MT Bold" panose="020F0704030504030204" pitchFamily="34" charset="0"/>
                <a:cs typeface="Segoe UI" panose="020B0502040204020203" pitchFamily="34" charset="0"/>
              </a:rPr>
              <a:t>STEP 2 – NAME YOUR COURSE</a:t>
            </a:r>
          </a:p>
        </p:txBody>
      </p:sp>
      <p:cxnSp>
        <p:nvCxnSpPr>
          <p:cNvPr id="6" name="Straight Connector 5">
            <a:extLst>
              <a:ext uri="{FF2B5EF4-FFF2-40B4-BE49-F238E27FC236}">
                <a16:creationId xmlns:a16="http://schemas.microsoft.com/office/drawing/2014/main" id="{0D3155DC-629A-C969-97CD-5E01A9228BDD}"/>
              </a:ext>
            </a:extLst>
          </p:cNvPr>
          <p:cNvCxnSpPr>
            <a:cxnSpLocks/>
          </p:cNvCxnSpPr>
          <p:nvPr/>
        </p:nvCxnSpPr>
        <p:spPr>
          <a:xfrm>
            <a:off x="630219" y="3933824"/>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CA617A0-F69B-37AE-6DCC-3A31E73ACABD}"/>
              </a:ext>
            </a:extLst>
          </p:cNvPr>
          <p:cNvCxnSpPr>
            <a:cxnSpLocks/>
          </p:cNvCxnSpPr>
          <p:nvPr/>
        </p:nvCxnSpPr>
        <p:spPr>
          <a:xfrm>
            <a:off x="630219" y="4689777"/>
            <a:ext cx="10931558" cy="0"/>
          </a:xfrm>
          <a:prstGeom prst="line">
            <a:avLst/>
          </a:prstGeom>
          <a:ln w="57150">
            <a:solidFill>
              <a:srgbClr val="0051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24978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B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MBA PPT template</Template>
  <TotalTime>74</TotalTime>
  <Words>2693</Words>
  <Application>Microsoft Office PowerPoint</Application>
  <PresentationFormat>Widescreen</PresentationFormat>
  <Paragraphs>224</Paragraphs>
  <Slides>34</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Rounded MT Bold</vt:lpstr>
      <vt:lpstr>Calibri</vt:lpstr>
      <vt:lpstr>Trebuchet MS</vt:lpstr>
      <vt:lpstr>Wingdings</vt:lpstr>
      <vt:lpstr>MBA PPT template</vt:lpstr>
      <vt:lpstr>Using the MBA Learning Center –  YOU have FREE access!</vt:lpstr>
      <vt:lpstr>SESSION GOALS</vt:lpstr>
      <vt:lpstr>WHAT IS THE LEARNING CENTER?</vt:lpstr>
      <vt:lpstr>Learning Center Subscription</vt:lpstr>
      <vt:lpstr>Where to Start</vt:lpstr>
      <vt:lpstr>The Learning Center</vt:lpstr>
      <vt:lpstr>STEP 1 – CREATE AN EMPTY COURSE</vt:lpstr>
      <vt:lpstr>PowerPoint Presentation</vt:lpstr>
      <vt:lpstr>PowerPoint Presentation</vt:lpstr>
      <vt:lpstr>STEP 2 – NAME YOUR COURSE</vt:lpstr>
      <vt:lpstr>Confirmation that the course was added!</vt:lpstr>
      <vt:lpstr>PowerPoint Presentation</vt:lpstr>
      <vt:lpstr>PowerPoint Presentation</vt:lpstr>
      <vt:lpstr>PowerPoint Presentation</vt:lpstr>
      <vt:lpstr>PowerPoint Presentation</vt:lpstr>
      <vt:lpstr>PowerPoint Presentation</vt:lpstr>
      <vt:lpstr>Accept invitation to the course</vt:lpstr>
      <vt:lpstr>PowerPoint Presentation</vt:lpstr>
      <vt:lpstr>What are LAPs?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Need Help with The Learning Center?</vt:lpstr>
      <vt:lpstr>Connect With Us!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Learning Center –  YOU have FREE access!</dc:title>
  <dc:creator>Tammy Cyrus</dc:creator>
  <cp:lastModifiedBy>Tammy Cyrus</cp:lastModifiedBy>
  <cp:revision>10</cp:revision>
  <dcterms:created xsi:type="dcterms:W3CDTF">2022-07-18T20:19:16Z</dcterms:created>
  <dcterms:modified xsi:type="dcterms:W3CDTF">2022-09-07T17:29:44Z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E78E1151-0A57-49F5-AD01-6C00F18ACC40</vt:lpwstr>
  </property>
  <property fmtid="{D5CDD505-2E9C-101B-9397-08002B2CF9AE}" pid="3" name="ArticulatePath">
    <vt:lpwstr>Presentation1</vt:lpwstr>
  </property>
</Properties>
</file>